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459" r:id="rId3"/>
    <p:sldId id="461" r:id="rId4"/>
    <p:sldId id="457" r:id="rId5"/>
    <p:sldId id="462" r:id="rId6"/>
    <p:sldId id="460" r:id="rId7"/>
    <p:sldId id="458" r:id="rId8"/>
    <p:sldId id="463" r:id="rId9"/>
    <p:sldId id="321" r:id="rId10"/>
    <p:sldId id="258" r:id="rId11"/>
    <p:sldId id="343" r:id="rId12"/>
    <p:sldId id="339" r:id="rId13"/>
    <p:sldId id="340" r:id="rId14"/>
    <p:sldId id="341" r:id="rId15"/>
    <p:sldId id="342" r:id="rId16"/>
    <p:sldId id="391" r:id="rId17"/>
    <p:sldId id="392" r:id="rId18"/>
    <p:sldId id="260" r:id="rId19"/>
    <p:sldId id="393" r:id="rId20"/>
    <p:sldId id="394" r:id="rId21"/>
    <p:sldId id="395" r:id="rId22"/>
    <p:sldId id="396" r:id="rId23"/>
    <p:sldId id="469" r:id="rId24"/>
    <p:sldId id="397" r:id="rId25"/>
    <p:sldId id="398" r:id="rId26"/>
    <p:sldId id="399" r:id="rId27"/>
    <p:sldId id="400" r:id="rId28"/>
    <p:sldId id="401" r:id="rId29"/>
    <p:sldId id="402" r:id="rId30"/>
    <p:sldId id="347" r:id="rId31"/>
    <p:sldId id="406" r:id="rId32"/>
    <p:sldId id="403" r:id="rId33"/>
    <p:sldId id="262" r:id="rId34"/>
    <p:sldId id="404" r:id="rId35"/>
    <p:sldId id="387" r:id="rId36"/>
    <p:sldId id="388" r:id="rId37"/>
    <p:sldId id="385" r:id="rId38"/>
    <p:sldId id="386" r:id="rId39"/>
    <p:sldId id="382" r:id="rId40"/>
    <p:sldId id="1386" r:id="rId41"/>
    <p:sldId id="466" r:id="rId42"/>
    <p:sldId id="1369" r:id="rId43"/>
    <p:sldId id="1370" r:id="rId44"/>
    <p:sldId id="1371" r:id="rId45"/>
    <p:sldId id="1323" r:id="rId46"/>
    <p:sldId id="405" r:id="rId47"/>
    <p:sldId id="1382" r:id="rId48"/>
    <p:sldId id="1383" r:id="rId49"/>
    <p:sldId id="264" r:id="rId50"/>
    <p:sldId id="1335" r:id="rId51"/>
    <p:sldId id="1336" r:id="rId52"/>
    <p:sldId id="422" r:id="rId53"/>
    <p:sldId id="335" r:id="rId54"/>
    <p:sldId id="575" r:id="rId55"/>
    <p:sldId id="265" r:id="rId56"/>
    <p:sldId id="350" r:id="rId57"/>
    <p:sldId id="423" r:id="rId58"/>
    <p:sldId id="1356" r:id="rId59"/>
    <p:sldId id="1357" r:id="rId60"/>
    <p:sldId id="1358" r:id="rId61"/>
    <p:sldId id="1360" r:id="rId62"/>
    <p:sldId id="1363" r:id="rId63"/>
    <p:sldId id="1362" r:id="rId64"/>
    <p:sldId id="1364" r:id="rId65"/>
    <p:sldId id="1365" r:id="rId66"/>
    <p:sldId id="1366" r:id="rId67"/>
    <p:sldId id="624" r:id="rId68"/>
    <p:sldId id="355" r:id="rId69"/>
    <p:sldId id="356" r:id="rId70"/>
    <p:sldId id="357" r:id="rId71"/>
    <p:sldId id="358" r:id="rId72"/>
    <p:sldId id="359" r:id="rId73"/>
    <p:sldId id="360" r:id="rId74"/>
    <p:sldId id="361" r:id="rId75"/>
    <p:sldId id="426" r:id="rId76"/>
    <p:sldId id="345" r:id="rId77"/>
    <p:sldId id="389" r:id="rId78"/>
    <p:sldId id="1341" r:id="rId79"/>
    <p:sldId id="1342" r:id="rId80"/>
    <p:sldId id="1343" r:id="rId81"/>
    <p:sldId id="622" r:id="rId82"/>
    <p:sldId id="1344" r:id="rId83"/>
    <p:sldId id="625" r:id="rId84"/>
    <p:sldId id="585" r:id="rId85"/>
    <p:sldId id="1374" r:id="rId86"/>
    <p:sldId id="1378" r:id="rId87"/>
    <p:sldId id="1345" r:id="rId88"/>
    <p:sldId id="427" r:id="rId89"/>
    <p:sldId id="363" r:id="rId90"/>
    <p:sldId id="364" r:id="rId91"/>
    <p:sldId id="365" r:id="rId92"/>
    <p:sldId id="370" r:id="rId93"/>
    <p:sldId id="375" r:id="rId94"/>
    <p:sldId id="429" r:id="rId95"/>
    <p:sldId id="336" r:id="rId96"/>
    <p:sldId id="1384" r:id="rId97"/>
    <p:sldId id="376" r:id="rId98"/>
    <p:sldId id="433" r:id="rId99"/>
    <p:sldId id="435" r:id="rId100"/>
    <p:sldId id="436" r:id="rId101"/>
    <p:sldId id="437" r:id="rId102"/>
    <p:sldId id="438" r:id="rId103"/>
    <p:sldId id="446" r:id="rId104"/>
    <p:sldId id="447" r:id="rId105"/>
    <p:sldId id="449" r:id="rId106"/>
    <p:sldId id="450" r:id="rId107"/>
    <p:sldId id="1355" r:id="rId108"/>
    <p:sldId id="451" r:id="rId109"/>
    <p:sldId id="452" r:id="rId110"/>
    <p:sldId id="351" r:id="rId111"/>
    <p:sldId id="468"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8" autoAdjust="0"/>
    <p:restoredTop sz="94660"/>
  </p:normalViewPr>
  <p:slideViewPr>
    <p:cSldViewPr snapToGrid="0">
      <p:cViewPr varScale="1">
        <p:scale>
          <a:sx n="92" d="100"/>
          <a:sy n="92" d="100"/>
        </p:scale>
        <p:origin x="27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CC6DC2-587A-48B8-BF91-3B4D0FEAA52F}" type="datetimeFigureOut">
              <a:rPr lang="en-AU" smtClean="0"/>
              <a:t>4/08/2022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3A1A6A-4C84-4252-8E52-4C5B30A46D7E}" type="slidenum">
              <a:rPr lang="en-AU" smtClean="0"/>
              <a:t>‹#›</a:t>
            </a:fld>
            <a:endParaRPr lang="en-AU"/>
          </a:p>
        </p:txBody>
      </p:sp>
    </p:spTree>
    <p:extLst>
      <p:ext uri="{BB962C8B-B14F-4D97-AF65-F5344CB8AC3E}">
        <p14:creationId xmlns:p14="http://schemas.microsoft.com/office/powerpoint/2010/main" val="577687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FA99F33-905D-4C7C-8664-FAEE028956F9}"/>
              </a:ext>
            </a:extLst>
          </p:cNvPr>
          <p:cNvSpPr txBox="1">
            <a:spLocks noGrp="1" noChangeArrowheads="1"/>
          </p:cNvSpPr>
          <p:nvPr/>
        </p:nvSpPr>
        <p:spPr bwMode="auto">
          <a:xfrm>
            <a:off x="3884613" y="9223375"/>
            <a:ext cx="297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FF358C61-582B-4DD5-83F1-41C20E7CCCE0}" type="slidenum">
              <a:rPr lang="en-US" altLang="en-US" sz="1200"/>
              <a:pPr algn="r" eaLnBrk="1" hangingPunct="1"/>
              <a:t>9</a:t>
            </a:fld>
            <a:endParaRPr lang="en-US" altLang="en-US" sz="1200"/>
          </a:p>
        </p:txBody>
      </p:sp>
      <p:sp>
        <p:nvSpPr>
          <p:cNvPr id="63491" name="Rectangle 2">
            <a:extLst>
              <a:ext uri="{FF2B5EF4-FFF2-40B4-BE49-F238E27FC236}">
                <a16:creationId xmlns:a16="http://schemas.microsoft.com/office/drawing/2014/main" id="{F089A392-CAB4-40A8-9DC2-2037AC53FEC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DFF4E199-718A-44B0-98EE-9F3DF4116E1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cs typeface="Arial" panose="020B0604020202020204" pitchFamily="34" charset="0"/>
            </a:endParaRPr>
          </a:p>
        </p:txBody>
      </p:sp>
    </p:spTree>
    <p:extLst>
      <p:ext uri="{BB962C8B-B14F-4D97-AF65-F5344CB8AC3E}">
        <p14:creationId xmlns:p14="http://schemas.microsoft.com/office/powerpoint/2010/main" val="3358821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FEBE9841-1FD7-4F94-801D-477B6D5263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B5A82BD-69F7-4254-937A-DFC60DBD0C14}" type="slidenum">
              <a:rPr lang="zh-TW" altLang="en-US" sz="1200" smtClean="0">
                <a:latin typeface="Times New Roman" panose="02020603050405020304" pitchFamily="18" charset="0"/>
              </a:rPr>
              <a:pPr/>
              <a:t>81</a:t>
            </a:fld>
            <a:endParaRPr lang="en-US" altLang="zh-TW" sz="1200">
              <a:latin typeface="Times New Roman" panose="02020603050405020304" pitchFamily="18" charset="0"/>
            </a:endParaRPr>
          </a:p>
        </p:txBody>
      </p:sp>
      <p:sp>
        <p:nvSpPr>
          <p:cNvPr id="105475" name="Rectangle 2">
            <a:extLst>
              <a:ext uri="{FF2B5EF4-FFF2-40B4-BE49-F238E27FC236}">
                <a16:creationId xmlns:a16="http://schemas.microsoft.com/office/drawing/2014/main" id="{46FB4708-F18E-4C68-9F82-3B5122CDF302}"/>
              </a:ext>
            </a:extLst>
          </p:cNvPr>
          <p:cNvSpPr>
            <a:spLocks noGrp="1" noRot="1" noChangeAspect="1" noChangeArrowheads="1" noTextEdit="1"/>
          </p:cNvSpPr>
          <p:nvPr>
            <p:ph type="sldImg"/>
          </p:nvPr>
        </p:nvSpPr>
        <p:spPr>
          <a:xfrm>
            <a:off x="431800" y="682625"/>
            <a:ext cx="5994400" cy="3373438"/>
          </a:xfrm>
          <a:ln cap="flat"/>
        </p:spPr>
      </p:sp>
      <p:sp>
        <p:nvSpPr>
          <p:cNvPr id="105476" name="Rectangle 3">
            <a:extLst>
              <a:ext uri="{FF2B5EF4-FFF2-40B4-BE49-F238E27FC236}">
                <a16:creationId xmlns:a16="http://schemas.microsoft.com/office/drawing/2014/main" id="{FF4F319D-A39B-46BE-A1E6-7E53A7E026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5594349E-C576-4BC9-9756-1E6101C9B2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6DF108D-BB53-45DE-A109-8C0D899BBE9E}" type="slidenum">
              <a:rPr lang="en-US" altLang="en-US" sz="1200" smtClean="0">
                <a:latin typeface="Times New Roman" panose="02020603050405020304" pitchFamily="18" charset="0"/>
              </a:rPr>
              <a:pPr/>
              <a:t>82</a:t>
            </a:fld>
            <a:endParaRPr lang="en-US" altLang="en-US" sz="120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AC732EB0-DC2C-450C-9ADA-46351EF42F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A945F34-9E79-4E49-8D72-C37BE45043AD}" type="slidenum">
              <a:rPr lang="en-US" altLang="en-US" sz="1200" smtClean="0">
                <a:latin typeface="Times New Roman" panose="02020603050405020304" pitchFamily="18" charset="0"/>
              </a:rPr>
              <a:pPr/>
              <a:t>87</a:t>
            </a:fld>
            <a:endParaRPr lang="en-US" altLang="en-US" sz="1200">
              <a:latin typeface="Times New Roman" panose="02020603050405020304" pitchFamily="18" charset="0"/>
            </a:endParaRPr>
          </a:p>
        </p:txBody>
      </p:sp>
      <p:sp>
        <p:nvSpPr>
          <p:cNvPr id="111619" name="Rectangle 2">
            <a:extLst>
              <a:ext uri="{FF2B5EF4-FFF2-40B4-BE49-F238E27FC236}">
                <a16:creationId xmlns:a16="http://schemas.microsoft.com/office/drawing/2014/main" id="{7C78F319-BFD2-4309-89C7-1FA0D4E7F6CA}"/>
              </a:ext>
            </a:extLst>
          </p:cNvPr>
          <p:cNvSpPr>
            <a:spLocks noGrp="1" noRot="1" noChangeAspect="1" noChangeArrowheads="1" noTextEdit="1"/>
          </p:cNvSpPr>
          <p:nvPr>
            <p:ph type="sldImg"/>
          </p:nvPr>
        </p:nvSpPr>
        <p:spPr>
          <a:xfrm>
            <a:off x="431800" y="682625"/>
            <a:ext cx="5994400" cy="3373438"/>
          </a:xfrm>
          <a:ln w="12699" cap="flat"/>
        </p:spPr>
      </p:sp>
      <p:sp>
        <p:nvSpPr>
          <p:cNvPr id="111620" name="Rectangle 3">
            <a:extLst>
              <a:ext uri="{FF2B5EF4-FFF2-40B4-BE49-F238E27FC236}">
                <a16:creationId xmlns:a16="http://schemas.microsoft.com/office/drawing/2014/main" id="{9DE97029-5D3B-46E2-93C1-397F35DD32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340D338-E14E-4E15-AD5B-47A6083C48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AAB3EE3-5A01-4EB2-84DC-5325F2EE1CC2}" type="slidenum">
              <a:rPr lang="en-US" altLang="en-US" sz="1200" smtClean="0">
                <a:latin typeface="Times New Roman" panose="02020603050405020304" pitchFamily="18" charset="0"/>
              </a:rPr>
              <a:pPr/>
              <a:t>95</a:t>
            </a:fld>
            <a:endParaRPr lang="en-US" altLang="en-US" sz="1200">
              <a:latin typeface="Times New Roman" panose="02020603050405020304" pitchFamily="18" charset="0"/>
            </a:endParaRPr>
          </a:p>
        </p:txBody>
      </p:sp>
      <p:sp>
        <p:nvSpPr>
          <p:cNvPr id="122883" name="Rectangle 2">
            <a:extLst>
              <a:ext uri="{FF2B5EF4-FFF2-40B4-BE49-F238E27FC236}">
                <a16:creationId xmlns:a16="http://schemas.microsoft.com/office/drawing/2014/main" id="{D5116CE6-DC37-4EBF-AC90-D10F57B2221B}"/>
              </a:ext>
            </a:extLst>
          </p:cNvPr>
          <p:cNvSpPr>
            <a:spLocks noGrp="1" noRot="1" noChangeAspect="1" noChangeArrowheads="1" noTextEdit="1"/>
          </p:cNvSpPr>
          <p:nvPr>
            <p:ph type="sldImg"/>
          </p:nvPr>
        </p:nvSpPr>
        <p:spPr>
          <a:xfrm>
            <a:off x="1179513" y="682625"/>
            <a:ext cx="4498975" cy="3373438"/>
          </a:xfrm>
          <a:ln w="12699" cap="flat"/>
        </p:spPr>
      </p:sp>
      <p:sp>
        <p:nvSpPr>
          <p:cNvPr id="122884" name="Rectangle 3">
            <a:extLst>
              <a:ext uri="{FF2B5EF4-FFF2-40B4-BE49-F238E27FC236}">
                <a16:creationId xmlns:a16="http://schemas.microsoft.com/office/drawing/2014/main" id="{08436E7F-538D-4F27-B45A-A303411CF7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CC904EAA-126B-42FD-8341-2D88BB5724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269F192-1FA7-454D-9C7E-EBECA9339274}" type="slidenum">
              <a:rPr lang="en-US" altLang="en-US" sz="1200" smtClean="0">
                <a:latin typeface="Times New Roman" panose="02020603050405020304" pitchFamily="18" charset="0"/>
              </a:rPr>
              <a:pPr/>
              <a:t>96</a:t>
            </a:fld>
            <a:endParaRPr lang="en-US" altLang="en-US" sz="120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a:extLst>
              <a:ext uri="{FF2B5EF4-FFF2-40B4-BE49-F238E27FC236}">
                <a16:creationId xmlns:a16="http://schemas.microsoft.com/office/drawing/2014/main" id="{C9F983CD-05E7-4F74-8E05-A893F590A3E9}"/>
              </a:ext>
            </a:extLst>
          </p:cNvPr>
          <p:cNvSpPr txBox="1">
            <a:spLocks noGrp="1" noChangeArrowheads="1"/>
          </p:cNvSpPr>
          <p:nvPr/>
        </p:nvSpPr>
        <p:spPr bwMode="auto">
          <a:xfrm>
            <a:off x="3884613" y="9223375"/>
            <a:ext cx="297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943D2D5E-0170-4866-8F78-48A3278C8FB0}" type="slidenum">
              <a:rPr lang="en-IN" altLang="en-US">
                <a:latin typeface="Arial" panose="020B0604020202020204" pitchFamily="34" charset="0"/>
                <a:cs typeface="Arial" panose="020B0604020202020204" pitchFamily="34" charset="0"/>
              </a:rPr>
              <a:pPr algn="r" eaLnBrk="1" hangingPunct="1">
                <a:spcBef>
                  <a:spcPct val="0"/>
                </a:spcBef>
              </a:pPr>
              <a:t>97</a:t>
            </a:fld>
            <a:endParaRPr lang="en-IN" altLang="en-US">
              <a:latin typeface="Arial" panose="020B0604020202020204" pitchFamily="34" charset="0"/>
              <a:cs typeface="Arial" panose="020B0604020202020204" pitchFamily="34" charset="0"/>
            </a:endParaRPr>
          </a:p>
        </p:txBody>
      </p:sp>
      <p:sp>
        <p:nvSpPr>
          <p:cNvPr id="126979" name="Rectangle 2">
            <a:extLst>
              <a:ext uri="{FF2B5EF4-FFF2-40B4-BE49-F238E27FC236}">
                <a16:creationId xmlns:a16="http://schemas.microsoft.com/office/drawing/2014/main" id="{649AE587-E372-41A4-A5AA-89E07862AF48}"/>
              </a:ext>
            </a:extLst>
          </p:cNvPr>
          <p:cNvSpPr>
            <a:spLocks noGrp="1" noRot="1" noChangeAspect="1" noChangeArrowheads="1" noTextEdit="1"/>
          </p:cNvSpPr>
          <p:nvPr>
            <p:ph type="sldImg"/>
          </p:nvPr>
        </p:nvSpPr>
        <p:spPr>
          <a:xfrm>
            <a:off x="1179513" y="682625"/>
            <a:ext cx="4498975" cy="3373438"/>
          </a:xfrm>
          <a:ln/>
        </p:spPr>
      </p:sp>
      <p:sp>
        <p:nvSpPr>
          <p:cNvPr id="126980" name="Rectangle 3">
            <a:extLst>
              <a:ext uri="{FF2B5EF4-FFF2-40B4-BE49-F238E27FC236}">
                <a16:creationId xmlns:a16="http://schemas.microsoft.com/office/drawing/2014/main" id="{0B6F8A1B-1D5A-48D2-B337-F19938A0EE5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cs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a:extLst>
              <a:ext uri="{FF2B5EF4-FFF2-40B4-BE49-F238E27FC236}">
                <a16:creationId xmlns:a16="http://schemas.microsoft.com/office/drawing/2014/main" id="{90AEFC03-0624-497E-9ABF-62DCAAB4D368}"/>
              </a:ext>
            </a:extLst>
          </p:cNvPr>
          <p:cNvSpPr>
            <a:spLocks noGrp="1" noRot="1" noChangeAspect="1" noChangeArrowheads="1" noTextEdit="1"/>
          </p:cNvSpPr>
          <p:nvPr>
            <p:ph type="sldImg"/>
          </p:nvPr>
        </p:nvSpPr>
        <p:spPr>
          <a:xfrm>
            <a:off x="1179513" y="682625"/>
            <a:ext cx="4498975" cy="3373438"/>
          </a:xfrm>
          <a:ln/>
        </p:spPr>
      </p:sp>
      <p:sp>
        <p:nvSpPr>
          <p:cNvPr id="129027" name="Notes Placeholder 2">
            <a:extLst>
              <a:ext uri="{FF2B5EF4-FFF2-40B4-BE49-F238E27FC236}">
                <a16:creationId xmlns:a16="http://schemas.microsoft.com/office/drawing/2014/main" id="{E4C1B700-85BF-4A73-84C3-A235FA534B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
        <p:nvSpPr>
          <p:cNvPr id="129028" name="Slide Number Placeholder 3">
            <a:extLst>
              <a:ext uri="{FF2B5EF4-FFF2-40B4-BE49-F238E27FC236}">
                <a16:creationId xmlns:a16="http://schemas.microsoft.com/office/drawing/2014/main" id="{0DCED69A-73F4-45FA-B164-BC43D7F39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8BD2385-E36B-45F6-BBE9-F59DAAE45D63}" type="slidenum">
              <a:rPr lang="en-US" altLang="en-US" smtClean="0">
                <a:latin typeface="Times New Roman" panose="02020603050405020304" pitchFamily="18" charset="0"/>
              </a:rPr>
              <a:pPr/>
              <a:t>98</a:t>
            </a:fld>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a:extLst>
              <a:ext uri="{FF2B5EF4-FFF2-40B4-BE49-F238E27FC236}">
                <a16:creationId xmlns:a16="http://schemas.microsoft.com/office/drawing/2014/main" id="{D60E5B2A-051E-4D65-A607-9CA71DAEAB2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0F07898-F3AA-49C5-9694-C4A29056D9DF}" type="slidenum">
              <a:rPr lang="en-US" altLang="en-US" sz="1200" smtClean="0">
                <a:latin typeface="Times New Roman" panose="02020603050405020304" pitchFamily="18" charset="0"/>
              </a:rPr>
              <a:pPr/>
              <a:t>107</a:t>
            </a:fld>
            <a:endParaRPr lang="en-US" altLang="en-US" sz="1200">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42506F6C-94A0-4015-A9F9-771C586E9B41}"/>
              </a:ext>
            </a:extLst>
          </p:cNvPr>
          <p:cNvSpPr txBox="1">
            <a:spLocks noGrp="1" noChangeArrowheads="1"/>
          </p:cNvSpPr>
          <p:nvPr/>
        </p:nvSpPr>
        <p:spPr bwMode="auto">
          <a:xfrm>
            <a:off x="3884613" y="9223375"/>
            <a:ext cx="297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8F961E49-517D-401B-96DD-34DB53ABF052}" type="slidenum">
              <a:rPr lang="en-IN" altLang="en-US">
                <a:latin typeface="Arial" panose="020B0604020202020204" pitchFamily="34" charset="0"/>
                <a:cs typeface="Arial" panose="020B0604020202020204" pitchFamily="34" charset="0"/>
              </a:rPr>
              <a:pPr algn="r" eaLnBrk="1" hangingPunct="1">
                <a:spcBef>
                  <a:spcPct val="0"/>
                </a:spcBef>
              </a:pPr>
              <a:t>110</a:t>
            </a:fld>
            <a:endParaRPr lang="en-IN" altLang="en-US">
              <a:latin typeface="Arial" panose="020B0604020202020204" pitchFamily="34" charset="0"/>
              <a:cs typeface="Arial" panose="020B0604020202020204" pitchFamily="34" charset="0"/>
            </a:endParaRPr>
          </a:p>
        </p:txBody>
      </p:sp>
      <p:sp>
        <p:nvSpPr>
          <p:cNvPr id="143363" name="Rectangle 2">
            <a:extLst>
              <a:ext uri="{FF2B5EF4-FFF2-40B4-BE49-F238E27FC236}">
                <a16:creationId xmlns:a16="http://schemas.microsoft.com/office/drawing/2014/main" id="{04F14D80-97D2-4FDE-BD84-0C9FCF14774A}"/>
              </a:ext>
            </a:extLst>
          </p:cNvPr>
          <p:cNvSpPr>
            <a:spLocks noGrp="1" noRot="1" noChangeAspect="1" noChangeArrowheads="1" noTextEdit="1"/>
          </p:cNvSpPr>
          <p:nvPr>
            <p:ph type="sldImg"/>
          </p:nvPr>
        </p:nvSpPr>
        <p:spPr>
          <a:xfrm>
            <a:off x="431800" y="682625"/>
            <a:ext cx="5994400" cy="3373438"/>
          </a:xfrm>
          <a:ln/>
        </p:spPr>
      </p:sp>
      <p:sp>
        <p:nvSpPr>
          <p:cNvPr id="143364" name="Rectangle 3">
            <a:extLst>
              <a:ext uri="{FF2B5EF4-FFF2-40B4-BE49-F238E27FC236}">
                <a16:creationId xmlns:a16="http://schemas.microsoft.com/office/drawing/2014/main" id="{E28799B1-AB15-4990-BA14-84C47DADF2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C1FA4C54-FDDB-44DE-B809-8C9EE080346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60D18B7-B7FA-466E-809C-CF10C9EB0AB8}" type="slidenum">
              <a:rPr lang="en-US" altLang="en-US" sz="1200" smtClean="0">
                <a:latin typeface="Times New Roman" panose="02020603050405020304" pitchFamily="18" charset="0"/>
              </a:rPr>
              <a:pPr/>
              <a:t>53</a:t>
            </a:fld>
            <a:endParaRPr lang="en-US" altLang="en-US" sz="1200">
              <a:latin typeface="Times New Roman" panose="02020603050405020304" pitchFamily="18" charset="0"/>
            </a:endParaRPr>
          </a:p>
        </p:txBody>
      </p:sp>
      <p:sp>
        <p:nvSpPr>
          <p:cNvPr id="69635" name="Rectangle 2">
            <a:extLst>
              <a:ext uri="{FF2B5EF4-FFF2-40B4-BE49-F238E27FC236}">
                <a16:creationId xmlns:a16="http://schemas.microsoft.com/office/drawing/2014/main" id="{1AFFC89E-9620-4B4A-830C-BEDCA2BBB7B2}"/>
              </a:ext>
            </a:extLst>
          </p:cNvPr>
          <p:cNvSpPr>
            <a:spLocks noGrp="1" noRot="1" noChangeAspect="1" noChangeArrowheads="1" noTextEdit="1"/>
          </p:cNvSpPr>
          <p:nvPr>
            <p:ph type="sldImg"/>
          </p:nvPr>
        </p:nvSpPr>
        <p:spPr>
          <a:xfrm>
            <a:off x="431800" y="682625"/>
            <a:ext cx="5994400" cy="3373438"/>
          </a:xfrm>
          <a:ln w="12699" cap="flat"/>
        </p:spPr>
      </p:sp>
      <p:sp>
        <p:nvSpPr>
          <p:cNvPr id="69636" name="Rectangle 3">
            <a:extLst>
              <a:ext uri="{FF2B5EF4-FFF2-40B4-BE49-F238E27FC236}">
                <a16:creationId xmlns:a16="http://schemas.microsoft.com/office/drawing/2014/main" id="{268161FB-CEF2-4CB3-8564-A52572B4B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6768D08D-BA66-4A67-8D0D-137ADCD451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1C0B82B-0F7E-4ABE-A4B9-594C4484821A}" type="slidenum">
              <a:rPr lang="zh-TW" altLang="en-US" sz="1200" smtClean="0">
                <a:latin typeface="Times New Roman" panose="02020603050405020304" pitchFamily="18" charset="0"/>
              </a:rPr>
              <a:pPr/>
              <a:t>67</a:t>
            </a:fld>
            <a:endParaRPr lang="en-US" altLang="zh-TW" sz="1200">
              <a:latin typeface="Times New Roman" panose="02020603050405020304" pitchFamily="18" charset="0"/>
            </a:endParaRPr>
          </a:p>
        </p:txBody>
      </p:sp>
      <p:sp>
        <p:nvSpPr>
          <p:cNvPr id="81923" name="Rectangle 2">
            <a:extLst>
              <a:ext uri="{FF2B5EF4-FFF2-40B4-BE49-F238E27FC236}">
                <a16:creationId xmlns:a16="http://schemas.microsoft.com/office/drawing/2014/main" id="{2D718A3A-1C6B-452F-9A45-62857DFD50B1}"/>
              </a:ext>
            </a:extLst>
          </p:cNvPr>
          <p:cNvSpPr>
            <a:spLocks noGrp="1" noRot="1" noChangeAspect="1" noChangeArrowheads="1" noTextEdit="1"/>
          </p:cNvSpPr>
          <p:nvPr>
            <p:ph type="sldImg"/>
          </p:nvPr>
        </p:nvSpPr>
        <p:spPr>
          <a:xfrm>
            <a:off x="431800" y="682625"/>
            <a:ext cx="5994400" cy="3373438"/>
          </a:xfrm>
          <a:ln/>
        </p:spPr>
      </p:sp>
      <p:sp>
        <p:nvSpPr>
          <p:cNvPr id="81924" name="Rectangle 3">
            <a:extLst>
              <a:ext uri="{FF2B5EF4-FFF2-40B4-BE49-F238E27FC236}">
                <a16:creationId xmlns:a16="http://schemas.microsoft.com/office/drawing/2014/main" id="{675447A0-E004-46CB-889C-4A462968BA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5BD25686-5B64-49E9-AC9D-D775F6F530E3}"/>
              </a:ext>
            </a:extLst>
          </p:cNvPr>
          <p:cNvSpPr txBox="1">
            <a:spLocks noGrp="1" noChangeArrowheads="1"/>
          </p:cNvSpPr>
          <p:nvPr/>
        </p:nvSpPr>
        <p:spPr bwMode="auto">
          <a:xfrm>
            <a:off x="3884613" y="9223375"/>
            <a:ext cx="297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8E63B1A-30E2-4017-931F-C4AE831929CD}" type="slidenum">
              <a:rPr lang="en-IN" altLang="en-US">
                <a:latin typeface="Arial" panose="020B0604020202020204" pitchFamily="34" charset="0"/>
                <a:cs typeface="Arial" panose="020B0604020202020204" pitchFamily="34" charset="0"/>
              </a:rPr>
              <a:pPr algn="r" eaLnBrk="1" hangingPunct="1">
                <a:spcBef>
                  <a:spcPct val="0"/>
                </a:spcBef>
              </a:pPr>
              <a:t>68</a:t>
            </a:fld>
            <a:endParaRPr lang="en-IN" altLang="en-US">
              <a:latin typeface="Arial" panose="020B0604020202020204" pitchFamily="34" charset="0"/>
              <a:cs typeface="Arial" panose="020B0604020202020204" pitchFamily="34" charset="0"/>
            </a:endParaRPr>
          </a:p>
        </p:txBody>
      </p:sp>
      <p:sp>
        <p:nvSpPr>
          <p:cNvPr id="86019" name="Rectangle 2">
            <a:extLst>
              <a:ext uri="{FF2B5EF4-FFF2-40B4-BE49-F238E27FC236}">
                <a16:creationId xmlns:a16="http://schemas.microsoft.com/office/drawing/2014/main" id="{B3846BC9-89DE-4C9A-A419-D7A49A43D247}"/>
              </a:ext>
            </a:extLst>
          </p:cNvPr>
          <p:cNvSpPr>
            <a:spLocks noGrp="1" noRot="1" noChangeAspect="1" noChangeArrowheads="1" noTextEdit="1"/>
          </p:cNvSpPr>
          <p:nvPr>
            <p:ph type="sldImg"/>
          </p:nvPr>
        </p:nvSpPr>
        <p:spPr>
          <a:xfrm>
            <a:off x="431800" y="682625"/>
            <a:ext cx="5994400" cy="3373438"/>
          </a:xfrm>
          <a:ln/>
        </p:spPr>
      </p:sp>
      <p:sp>
        <p:nvSpPr>
          <p:cNvPr id="86020" name="Rectangle 3">
            <a:extLst>
              <a:ext uri="{FF2B5EF4-FFF2-40B4-BE49-F238E27FC236}">
                <a16:creationId xmlns:a16="http://schemas.microsoft.com/office/drawing/2014/main" id="{D3160CEB-7D90-4AB9-AF08-0D5A1B749B6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IN" altLang="en-US">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77EEA0A-9A5F-46C6-9BD1-2186EDEF955B}"/>
              </a:ext>
            </a:extLst>
          </p:cNvPr>
          <p:cNvSpPr>
            <a:spLocks noGrp="1" noRot="1" noChangeAspect="1" noChangeArrowheads="1" noTextEdit="1"/>
          </p:cNvSpPr>
          <p:nvPr>
            <p:ph type="sldImg"/>
          </p:nvPr>
        </p:nvSpPr>
        <p:spPr>
          <a:xfrm>
            <a:off x="1179513" y="682625"/>
            <a:ext cx="4498975" cy="3373438"/>
          </a:xfrm>
          <a:ln/>
        </p:spPr>
      </p:sp>
      <p:sp>
        <p:nvSpPr>
          <p:cNvPr id="91139" name="Rectangle 3">
            <a:extLst>
              <a:ext uri="{FF2B5EF4-FFF2-40B4-BE49-F238E27FC236}">
                <a16:creationId xmlns:a16="http://schemas.microsoft.com/office/drawing/2014/main" id="{36199FDD-17CD-41A1-979A-D156424D95C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a:extLst>
              <a:ext uri="{FF2B5EF4-FFF2-40B4-BE49-F238E27FC236}">
                <a16:creationId xmlns:a16="http://schemas.microsoft.com/office/drawing/2014/main" id="{935999AA-9AA1-4749-B796-CFBF628BA200}"/>
              </a:ext>
            </a:extLst>
          </p:cNvPr>
          <p:cNvSpPr txBox="1">
            <a:spLocks noGrp="1" noChangeArrowheads="1"/>
          </p:cNvSpPr>
          <p:nvPr/>
        </p:nvSpPr>
        <p:spPr bwMode="auto">
          <a:xfrm>
            <a:off x="3884613" y="9223375"/>
            <a:ext cx="29718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08ED29B-921D-4AF5-95CB-A6DC46CC7AAC}" type="slidenum">
              <a:rPr lang="en-US" altLang="en-US">
                <a:latin typeface="Calibri" panose="020F0502020204030204" pitchFamily="34" charset="0"/>
                <a:cs typeface="Arial" panose="020B0604020202020204" pitchFamily="34" charset="0"/>
              </a:rPr>
              <a:pPr algn="r" eaLnBrk="1" hangingPunct="1">
                <a:spcBef>
                  <a:spcPct val="0"/>
                </a:spcBef>
              </a:pPr>
              <a:t>76</a:t>
            </a:fld>
            <a:endParaRPr lang="en-US" altLang="en-US">
              <a:latin typeface="Calibri" panose="020F0502020204030204" pitchFamily="34" charset="0"/>
              <a:cs typeface="Arial" panose="020B0604020202020204" pitchFamily="34" charset="0"/>
            </a:endParaRPr>
          </a:p>
        </p:txBody>
      </p:sp>
      <p:sp>
        <p:nvSpPr>
          <p:cNvPr id="96259" name="Rectangle 2">
            <a:extLst>
              <a:ext uri="{FF2B5EF4-FFF2-40B4-BE49-F238E27FC236}">
                <a16:creationId xmlns:a16="http://schemas.microsoft.com/office/drawing/2014/main" id="{D56C666B-2124-44CD-9FDC-73D3D7709168}"/>
              </a:ext>
            </a:extLst>
          </p:cNvPr>
          <p:cNvSpPr>
            <a:spLocks noGrp="1" noRot="1" noChangeAspect="1" noChangeArrowheads="1" noTextEdit="1"/>
          </p:cNvSpPr>
          <p:nvPr>
            <p:ph type="sldImg"/>
          </p:nvPr>
        </p:nvSpPr>
        <p:spPr>
          <a:xfrm>
            <a:off x="431800" y="682625"/>
            <a:ext cx="5994400" cy="3373438"/>
          </a:xfrm>
          <a:ln/>
        </p:spPr>
      </p:sp>
      <p:sp>
        <p:nvSpPr>
          <p:cNvPr id="96260" name="Rectangle 3">
            <a:extLst>
              <a:ext uri="{FF2B5EF4-FFF2-40B4-BE49-F238E27FC236}">
                <a16:creationId xmlns:a16="http://schemas.microsoft.com/office/drawing/2014/main" id="{EC0D463E-B183-405C-B965-84529F1DFB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IN" altLang="en-US">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FFEE1AD-8FD5-442E-B9DC-36772CDAEC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0445632-981F-4921-84C1-5ADEC3D0B781}" type="slidenum">
              <a:rPr lang="en-US" altLang="en-US" sz="1200" smtClean="0">
                <a:latin typeface="Times New Roman" panose="02020603050405020304" pitchFamily="18" charset="0"/>
              </a:rPr>
              <a:pPr/>
              <a:t>78</a:t>
            </a:fld>
            <a:endParaRPr lang="en-US" altLang="en-US" sz="1200">
              <a:latin typeface="Times New Roman" panose="02020603050405020304" pitchFamily="18" charset="0"/>
            </a:endParaRPr>
          </a:p>
        </p:txBody>
      </p:sp>
      <p:sp>
        <p:nvSpPr>
          <p:cNvPr id="99331" name="Rectangle 2">
            <a:extLst>
              <a:ext uri="{FF2B5EF4-FFF2-40B4-BE49-F238E27FC236}">
                <a16:creationId xmlns:a16="http://schemas.microsoft.com/office/drawing/2014/main" id="{251E8C71-DCF4-4E89-B8DA-02F535303525}"/>
              </a:ext>
            </a:extLst>
          </p:cNvPr>
          <p:cNvSpPr>
            <a:spLocks noGrp="1" noRot="1" noChangeAspect="1" noChangeArrowheads="1" noTextEdit="1"/>
          </p:cNvSpPr>
          <p:nvPr>
            <p:ph type="sldImg"/>
          </p:nvPr>
        </p:nvSpPr>
        <p:spPr>
          <a:xfrm>
            <a:off x="1179513" y="682625"/>
            <a:ext cx="4498975" cy="3373438"/>
          </a:xfrm>
          <a:ln cap="flat"/>
        </p:spPr>
      </p:sp>
      <p:sp>
        <p:nvSpPr>
          <p:cNvPr id="99332" name="Rectangle 3">
            <a:extLst>
              <a:ext uri="{FF2B5EF4-FFF2-40B4-BE49-F238E27FC236}">
                <a16:creationId xmlns:a16="http://schemas.microsoft.com/office/drawing/2014/main" id="{C546F397-7441-4218-A5CC-C6499DB15E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D11BBB18-5A22-47F1-B98A-0FFD0075F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BBCA104-17F8-41A9-8712-E777B88CC895}" type="slidenum">
              <a:rPr lang="en-US" altLang="en-US" sz="1200" smtClean="0">
                <a:latin typeface="Times New Roman" panose="02020603050405020304" pitchFamily="18" charset="0"/>
              </a:rPr>
              <a:pPr/>
              <a:t>79</a:t>
            </a:fld>
            <a:endParaRPr lang="en-US" altLang="en-US" sz="120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1A9DB407-AD54-440F-865A-E59B7B1892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0CDE839-181E-4A8A-872D-B0F9D71DD348}" type="slidenum">
              <a:rPr lang="en-US" altLang="en-US" sz="1200" smtClean="0">
                <a:latin typeface="Times New Roman" panose="02020603050405020304" pitchFamily="18" charset="0"/>
              </a:rPr>
              <a:pPr/>
              <a:t>80</a:t>
            </a:fld>
            <a:endParaRPr lang="en-US" altLang="en-US" sz="120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4DE2-30BD-4F8A-981B-FA87A16F7E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7A6C3790-D487-4D4A-A14A-CEE20B0F4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E8D9D85-BF0E-43AA-823B-263699ACEEF2}"/>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59DB05E0-C34E-497C-96B1-8D2FE215ADA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C2F3EF-C835-457B-9C58-7E3333F8D783}"/>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271695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093DB-B383-4F27-9F27-D9E4F9EF717F}"/>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9454FB8-8FD9-439C-A674-20BDB99CCE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89696A-B84E-4B9C-8A8B-95E6F725E079}"/>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02BC7392-BE96-494F-AFED-22356C6115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CB254D7-BA15-4506-83A6-746BD81559AF}"/>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3776643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52B18-EA0E-4EC7-87B4-841AEF4D43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2D14641-FFB6-400C-85EC-69BDF8CBD2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623A52A-5ECF-4345-819C-DE8826CFBD4A}"/>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8DC77B36-B74B-4DAC-9EA2-044556A0A6D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B03ADDB-6843-4561-968B-4B79BFA90B19}"/>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3930713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802E-138C-4750-8414-25738B40BA6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ED35DC5-6168-48DB-AC05-9F91342119A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977DDFF-4830-4434-9230-3CE1DF24DE44}"/>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2D0B4F47-F678-48F2-B8CB-D924CE13887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E6D7590-CB4C-4FDC-9A5A-B873F564523D}"/>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1851079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67AA-99D7-4FDE-B0D6-8D2EBB8912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F6FF724-9179-4172-87A5-9EA46C10A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0E994-FCD9-4B4F-ABE4-7E41058512A9}"/>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B9233135-A109-466D-87EE-F3CB8BC723D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60B737-E497-4143-91F7-5B36738F5252}"/>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1643639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7A54-06BB-4DD7-A80F-CED8B7B57AB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8EED571-DD3B-419A-ADD2-1008C0B5E4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B40C7C5-BBD0-449F-A9C8-E63FDD299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84A524D5-9C3B-44E1-BC3D-035B430D4EAA}"/>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6" name="Footer Placeholder 5">
            <a:extLst>
              <a:ext uri="{FF2B5EF4-FFF2-40B4-BE49-F238E27FC236}">
                <a16:creationId xmlns:a16="http://schemas.microsoft.com/office/drawing/2014/main" id="{E28396C7-F330-40AD-9965-B1336172A8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F4D66C3-658A-4DA3-AC54-AF4FA4CBB906}"/>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1402442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933A-96A0-49CA-92DE-B7B71F0180E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66395CA-71B5-4071-A6DD-D156DF851C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57175F-A35C-44E4-B2D6-25020EA91B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D1F4FC6-D899-418A-B706-6D7DE74E4A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B2FEDA-464C-4AD1-9C00-ED69B2BFA8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81864FF-763E-4839-BEF9-F6E72A045DBA}"/>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8" name="Footer Placeholder 7">
            <a:extLst>
              <a:ext uri="{FF2B5EF4-FFF2-40B4-BE49-F238E27FC236}">
                <a16:creationId xmlns:a16="http://schemas.microsoft.com/office/drawing/2014/main" id="{9A6511D9-AD3A-48D2-AFCA-9B7E80662D1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9C27977-6DF0-4B2A-B791-D5C501D10B75}"/>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318000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7F43C-C570-4CE2-A38C-45C6E8921D5D}"/>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F2AEF1A-4126-4ECC-B515-8C2D998636A2}"/>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4" name="Footer Placeholder 3">
            <a:extLst>
              <a:ext uri="{FF2B5EF4-FFF2-40B4-BE49-F238E27FC236}">
                <a16:creationId xmlns:a16="http://schemas.microsoft.com/office/drawing/2014/main" id="{243ED2C1-FD23-49AF-9893-F0E9F5038961}"/>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DBA8BA3-1CD5-4C47-A491-C1D63AEFED77}"/>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1754353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B072BA-7C5A-4E2F-AF20-428644790439}"/>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3" name="Footer Placeholder 2">
            <a:extLst>
              <a:ext uri="{FF2B5EF4-FFF2-40B4-BE49-F238E27FC236}">
                <a16:creationId xmlns:a16="http://schemas.microsoft.com/office/drawing/2014/main" id="{7C40E220-C636-4F25-915E-5B957E62857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54F7C7E-5A6E-4E7F-A730-00A0844D084E}"/>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3417971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1773-E775-4E51-838E-0FE5A8958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C33ED943-2427-4CBA-B071-EAD111CF08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4BBD5F4-08DF-42ED-B616-11AB804458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03892C-E9D2-409C-B35A-0C890F647258}"/>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6" name="Footer Placeholder 5">
            <a:extLst>
              <a:ext uri="{FF2B5EF4-FFF2-40B4-BE49-F238E27FC236}">
                <a16:creationId xmlns:a16="http://schemas.microsoft.com/office/drawing/2014/main" id="{984863DC-41C3-4A8D-87BD-5CB8D3744AB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FC5C660-3418-4E11-9DF3-E7559405124A}"/>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2292984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69967-90FE-4914-A9B1-AF75984AF7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A47AE81-39CB-4E48-91E2-15DB325288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668160FB-5D19-4FFD-A66D-7443B15749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A19C2-15CA-43F1-9417-AFA963A729BF}"/>
              </a:ext>
            </a:extLst>
          </p:cNvPr>
          <p:cNvSpPr>
            <a:spLocks noGrp="1"/>
          </p:cNvSpPr>
          <p:nvPr>
            <p:ph type="dt" sz="half" idx="10"/>
          </p:nvPr>
        </p:nvSpPr>
        <p:spPr/>
        <p:txBody>
          <a:bodyPr/>
          <a:lstStyle/>
          <a:p>
            <a:fld id="{52B1A5DC-32A0-4EFF-AC03-D8E3B34F0812}" type="datetimeFigureOut">
              <a:rPr lang="en-AU" smtClean="0"/>
              <a:t>4/08/2022</a:t>
            </a:fld>
            <a:endParaRPr lang="en-AU"/>
          </a:p>
        </p:txBody>
      </p:sp>
      <p:sp>
        <p:nvSpPr>
          <p:cNvPr id="6" name="Footer Placeholder 5">
            <a:extLst>
              <a:ext uri="{FF2B5EF4-FFF2-40B4-BE49-F238E27FC236}">
                <a16:creationId xmlns:a16="http://schemas.microsoft.com/office/drawing/2014/main" id="{DDCEC148-656F-4E29-9DA6-E9533A5FA31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05BF9EF-12D2-40B0-AE82-B4954E7FE6CB}"/>
              </a:ext>
            </a:extLst>
          </p:cNvPr>
          <p:cNvSpPr>
            <a:spLocks noGrp="1"/>
          </p:cNvSpPr>
          <p:nvPr>
            <p:ph type="sldNum" sz="quarter" idx="12"/>
          </p:nvPr>
        </p:nvSpPr>
        <p:spPr/>
        <p:txBody>
          <a:bodyPr/>
          <a:lstStyle/>
          <a:p>
            <a:fld id="{BCF8ED1E-8081-4048-8A82-BA90BEA0B87E}" type="slidenum">
              <a:rPr lang="en-AU" smtClean="0"/>
              <a:t>‹#›</a:t>
            </a:fld>
            <a:endParaRPr lang="en-AU"/>
          </a:p>
        </p:txBody>
      </p:sp>
    </p:spTree>
    <p:extLst>
      <p:ext uri="{BB962C8B-B14F-4D97-AF65-F5344CB8AC3E}">
        <p14:creationId xmlns:p14="http://schemas.microsoft.com/office/powerpoint/2010/main" val="3433468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29F691-3757-44F3-A295-C61CC75E40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120EB66F-797F-4D73-8967-2DB1809FDF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1824D50-88D4-4E12-830A-9B303A84B4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B1A5DC-32A0-4EFF-AC03-D8E3B34F0812}" type="datetimeFigureOut">
              <a:rPr lang="en-AU" smtClean="0"/>
              <a:t>4/08/2022</a:t>
            </a:fld>
            <a:endParaRPr lang="en-AU"/>
          </a:p>
        </p:txBody>
      </p:sp>
      <p:sp>
        <p:nvSpPr>
          <p:cNvPr id="5" name="Footer Placeholder 4">
            <a:extLst>
              <a:ext uri="{FF2B5EF4-FFF2-40B4-BE49-F238E27FC236}">
                <a16:creationId xmlns:a16="http://schemas.microsoft.com/office/drawing/2014/main" id="{AEB59D29-7918-456F-B29C-B45EDFBC6B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3883E3D-C77B-4A85-B85D-24DCB0712F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F8ED1E-8081-4048-8A82-BA90BEA0B87E}" type="slidenum">
              <a:rPr lang="en-AU" smtClean="0"/>
              <a:t>‹#›</a:t>
            </a:fld>
            <a:endParaRPr lang="en-AU"/>
          </a:p>
        </p:txBody>
      </p:sp>
    </p:spTree>
    <p:extLst>
      <p:ext uri="{BB962C8B-B14F-4D97-AF65-F5344CB8AC3E}">
        <p14:creationId xmlns:p14="http://schemas.microsoft.com/office/powerpoint/2010/main" val="1232930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cfrinc.net/cfrblog/quantitative-vs-qualitative-market-research" TargetMode="External"/><Relationship Id="rId2" Type="http://schemas.openxmlformats.org/officeDocument/2006/relationships/hyperlink" Target="http://wtgrantfoundation.org/conceptual-use-research-importa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en.wikipedia.org/wiki/Mule"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2.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29">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31">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B631337-8353-451B-9999-89F46859EC2B}"/>
              </a:ext>
            </a:extLst>
          </p:cNvPr>
          <p:cNvSpPr>
            <a:spLocks noGrp="1"/>
          </p:cNvSpPr>
          <p:nvPr>
            <p:ph type="ctrTitle"/>
          </p:nvPr>
        </p:nvSpPr>
        <p:spPr>
          <a:xfrm>
            <a:off x="1314824" y="735106"/>
            <a:ext cx="10053763" cy="2928470"/>
          </a:xfrm>
        </p:spPr>
        <p:txBody>
          <a:bodyPr anchor="b">
            <a:normAutofit/>
          </a:bodyPr>
          <a:lstStyle/>
          <a:p>
            <a:pPr algn="l"/>
            <a:r>
              <a:rPr lang="en-GB" sz="4800">
                <a:solidFill>
                  <a:srgbClr val="FFFFFF"/>
                </a:solidFill>
                <a:latin typeface="Baskerville Old Face" panose="02020602080505020303" pitchFamily="18" charset="0"/>
              </a:rPr>
              <a:t>BUSINESS RESEARCH METHODS</a:t>
            </a:r>
            <a:endParaRPr lang="en-AU" sz="4800">
              <a:solidFill>
                <a:srgbClr val="FFFFFF"/>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73D5A5D5-814F-4FA6-8273-C7ED9E5AACAB}"/>
              </a:ext>
            </a:extLst>
          </p:cNvPr>
          <p:cNvSpPr>
            <a:spLocks noGrp="1"/>
          </p:cNvSpPr>
          <p:nvPr>
            <p:ph type="subTitle" idx="1"/>
          </p:nvPr>
        </p:nvSpPr>
        <p:spPr>
          <a:xfrm>
            <a:off x="1350682" y="4870824"/>
            <a:ext cx="10005951" cy="1458258"/>
          </a:xfrm>
        </p:spPr>
        <p:txBody>
          <a:bodyPr anchor="ctr">
            <a:normAutofit/>
          </a:bodyPr>
          <a:lstStyle/>
          <a:p>
            <a:pPr algn="l"/>
            <a:r>
              <a:rPr lang="en-AU">
                <a:latin typeface="Times New Roman" panose="02020603050405020304" pitchFamily="18" charset="0"/>
                <a:cs typeface="Times New Roman" panose="02020603050405020304" pitchFamily="18" charset="0"/>
              </a:rPr>
              <a:t>Instructor: Dr. Sambashiva Rao</a:t>
            </a:r>
          </a:p>
          <a:p>
            <a:pPr algn="l"/>
            <a:r>
              <a:rPr lang="en-AU">
                <a:latin typeface="Times New Roman" panose="02020603050405020304" pitchFamily="18" charset="0"/>
                <a:cs typeface="Times New Roman" panose="02020603050405020304" pitchFamily="18" charset="0"/>
              </a:rPr>
              <a:t>School of Management</a:t>
            </a:r>
          </a:p>
          <a:p>
            <a:pPr algn="l"/>
            <a:r>
              <a:rPr lang="en-AU">
                <a:latin typeface="Times New Roman" panose="02020603050405020304" pitchFamily="18" charset="0"/>
                <a:cs typeface="Times New Roman" panose="02020603050405020304" pitchFamily="18" charset="0"/>
              </a:rPr>
              <a:t>National Institute of Technology, Rourkela</a:t>
            </a:r>
          </a:p>
        </p:txBody>
      </p:sp>
    </p:spTree>
    <p:extLst>
      <p:ext uri="{BB962C8B-B14F-4D97-AF65-F5344CB8AC3E}">
        <p14:creationId xmlns:p14="http://schemas.microsoft.com/office/powerpoint/2010/main" val="12923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76296-D90F-47E7-B0A5-1C271F4F1100}"/>
              </a:ext>
            </a:extLst>
          </p:cNvPr>
          <p:cNvSpPr>
            <a:spLocks noGrp="1"/>
          </p:cNvSpPr>
          <p:nvPr>
            <p:ph type="title"/>
          </p:nvPr>
        </p:nvSpPr>
        <p:spPr>
          <a:xfrm>
            <a:off x="2098515" y="0"/>
            <a:ext cx="9235550" cy="1325563"/>
          </a:xfrm>
        </p:spPr>
        <p:txBody>
          <a:bodyPr/>
          <a:lstStyle/>
          <a:p>
            <a:r>
              <a:rPr lang="en-GB" dirty="0">
                <a:latin typeface="Times New Roman" panose="02020603050405020304" pitchFamily="18" charset="0"/>
                <a:cs typeface="Times New Roman" panose="02020603050405020304" pitchFamily="18" charset="0"/>
              </a:rPr>
              <a:t>What is research?</a:t>
            </a:r>
            <a:endParaRPr lang="en-AU"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388F67-8E86-47E0-B4EB-C153E86FA61B}"/>
              </a:ext>
            </a:extLst>
          </p:cNvPr>
          <p:cNvSpPr>
            <a:spLocks noGrp="1"/>
          </p:cNvSpPr>
          <p:nvPr>
            <p:ph idx="1"/>
          </p:nvPr>
        </p:nvSpPr>
        <p:spPr>
          <a:xfrm>
            <a:off x="300252" y="1690688"/>
            <a:ext cx="11891748" cy="5167312"/>
          </a:xfrm>
        </p:spPr>
        <p:txBody>
          <a:bodyPr>
            <a:normAutofit lnSpcReduction="10000"/>
          </a:bodyPr>
          <a:lstStyle/>
          <a:p>
            <a:pPr algn="just">
              <a:lnSpc>
                <a:spcPct val="20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An art of </a:t>
            </a:r>
            <a:r>
              <a:rPr lang="en-GB" b="1" dirty="0">
                <a:latin typeface="Times New Roman" panose="02020603050405020304" pitchFamily="18" charset="0"/>
                <a:cs typeface="Times New Roman" panose="02020603050405020304" pitchFamily="18" charset="0"/>
              </a:rPr>
              <a:t>scientific investigation</a:t>
            </a:r>
            <a:r>
              <a:rPr lang="en-GB" dirty="0">
                <a:latin typeface="Times New Roman" panose="02020603050405020304" pitchFamily="18" charset="0"/>
                <a:cs typeface="Times New Roman" panose="02020603050405020304" pitchFamily="18" charset="0"/>
              </a:rPr>
              <a:t>.</a:t>
            </a:r>
          </a:p>
          <a:p>
            <a:pPr algn="just">
              <a:lnSpc>
                <a:spcPct val="200000"/>
              </a:lnSpc>
              <a:buFont typeface="Wingdings" panose="05000000000000000000" pitchFamily="2" charset="2"/>
              <a:buChar char="ü"/>
            </a:pPr>
            <a:r>
              <a:rPr lang="en-GB" dirty="0">
                <a:latin typeface="Times New Roman" panose="02020603050405020304" pitchFamily="18" charset="0"/>
                <a:cs typeface="Times New Roman" panose="02020603050405020304" pitchFamily="18" charset="0"/>
              </a:rPr>
              <a:t>The Advanced Learner’s Dictionary of Current English lays down the meaning of research as “a </a:t>
            </a:r>
            <a:r>
              <a:rPr lang="en-GB" b="1" dirty="0">
                <a:latin typeface="Times New Roman" panose="02020603050405020304" pitchFamily="18" charset="0"/>
                <a:cs typeface="Times New Roman" panose="02020603050405020304" pitchFamily="18" charset="0"/>
              </a:rPr>
              <a:t>careful investigation </a:t>
            </a:r>
            <a:r>
              <a:rPr lang="en-GB" dirty="0">
                <a:latin typeface="Times New Roman" panose="02020603050405020304" pitchFamily="18" charset="0"/>
                <a:cs typeface="Times New Roman" panose="02020603050405020304" pitchFamily="18" charset="0"/>
              </a:rPr>
              <a:t>or inquiry specially through search for new facts in </a:t>
            </a:r>
            <a:r>
              <a:rPr lang="en-GB" b="1" dirty="0">
                <a:latin typeface="Times New Roman" panose="02020603050405020304" pitchFamily="18" charset="0"/>
                <a:cs typeface="Times New Roman" panose="02020603050405020304" pitchFamily="18" charset="0"/>
              </a:rPr>
              <a:t>any branch of knowledge</a:t>
            </a:r>
            <a:r>
              <a:rPr lang="en-GB" dirty="0">
                <a:latin typeface="Times New Roman" panose="02020603050405020304" pitchFamily="18" charset="0"/>
                <a:cs typeface="Times New Roman" panose="02020603050405020304" pitchFamily="18" charset="0"/>
              </a:rPr>
              <a:t>.”</a:t>
            </a:r>
          </a:p>
          <a:p>
            <a:pPr marL="0" indent="0" algn="just">
              <a:lnSpc>
                <a:spcPct val="200000"/>
              </a:lnSpc>
              <a:buNone/>
            </a:pPr>
            <a:r>
              <a:rPr lang="en-GB" dirty="0">
                <a:latin typeface="Times New Roman" panose="02020603050405020304" pitchFamily="18" charset="0"/>
                <a:cs typeface="Times New Roman" panose="02020603050405020304" pitchFamily="18" charset="0"/>
              </a:rPr>
              <a:t> </a:t>
            </a:r>
            <a:br>
              <a:rPr lang="en-GB" sz="2400" dirty="0">
                <a:latin typeface="Times New Roman" panose="02020603050405020304" pitchFamily="18" charset="0"/>
                <a:cs typeface="Times New Roman" panose="02020603050405020304" pitchFamily="18" charset="0"/>
              </a:rPr>
            </a:b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86310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BE38-9126-47F1-9688-AABEA2B8B569}"/>
              </a:ext>
            </a:extLst>
          </p:cNvPr>
          <p:cNvSpPr>
            <a:spLocks noGrp="1"/>
          </p:cNvSpPr>
          <p:nvPr>
            <p:ph type="title"/>
          </p:nvPr>
        </p:nvSpPr>
        <p:spPr/>
        <p:txBody>
          <a:bodyPr/>
          <a:lstStyle/>
          <a:p>
            <a:pPr>
              <a:defRPr/>
            </a:pPr>
            <a:r>
              <a:rPr lang="en-GB" dirty="0"/>
              <a:t>Basic definitions</a:t>
            </a:r>
            <a:endParaRPr lang="en-AU" dirty="0"/>
          </a:p>
        </p:txBody>
      </p:sp>
      <p:sp>
        <p:nvSpPr>
          <p:cNvPr id="3" name="Content Placeholder 2">
            <a:extLst>
              <a:ext uri="{FF2B5EF4-FFF2-40B4-BE49-F238E27FC236}">
                <a16:creationId xmlns:a16="http://schemas.microsoft.com/office/drawing/2014/main" id="{2CA4DC9A-0383-4E77-8089-F5096BE2B1F3}"/>
              </a:ext>
            </a:extLst>
          </p:cNvPr>
          <p:cNvSpPr>
            <a:spLocks noGrp="1"/>
          </p:cNvSpPr>
          <p:nvPr>
            <p:ph idx="1"/>
          </p:nvPr>
        </p:nvSpPr>
        <p:spPr>
          <a:xfrm>
            <a:off x="2133600" y="1709738"/>
            <a:ext cx="7010400" cy="4386262"/>
          </a:xfrm>
        </p:spPr>
        <p:txBody>
          <a:bodyPr>
            <a:noAutofit/>
          </a:bodyPr>
          <a:lstStyle/>
          <a:p>
            <a:pPr>
              <a:defRPr/>
            </a:pPr>
            <a:r>
              <a:rPr lang="en-GB" sz="1800" b="1" dirty="0"/>
              <a:t>Population </a:t>
            </a:r>
            <a:r>
              <a:rPr lang="en-GB" sz="1800" dirty="0"/>
              <a:t>- Collection of all the units that are of interest to the investigator</a:t>
            </a:r>
          </a:p>
          <a:p>
            <a:pPr>
              <a:defRPr/>
            </a:pPr>
            <a:r>
              <a:rPr lang="en-GB" sz="1800" b="1" dirty="0"/>
              <a:t>Sample</a:t>
            </a:r>
            <a:r>
              <a:rPr lang="en-GB" sz="1800" dirty="0"/>
              <a:t> - Representative part of population </a:t>
            </a:r>
          </a:p>
          <a:p>
            <a:pPr>
              <a:defRPr/>
            </a:pPr>
            <a:r>
              <a:rPr lang="en-GB" sz="1800" b="1" dirty="0"/>
              <a:t>Sampling </a:t>
            </a:r>
            <a:r>
              <a:rPr lang="en-GB" sz="1800" dirty="0"/>
              <a:t>- Technique of selecting a representative group from a population </a:t>
            </a:r>
          </a:p>
          <a:p>
            <a:pPr marL="0" indent="0">
              <a:buNone/>
              <a:defRPr/>
            </a:pPr>
            <a:endParaRPr lang="en-GB" sz="1800" dirty="0"/>
          </a:p>
          <a:p>
            <a:pPr marL="0" indent="0">
              <a:buNone/>
              <a:defRPr/>
            </a:pPr>
            <a:r>
              <a:rPr lang="en-GB" sz="1800" b="1" dirty="0"/>
              <a:t>Characteristic of good sample design </a:t>
            </a:r>
          </a:p>
          <a:p>
            <a:pPr>
              <a:defRPr/>
            </a:pPr>
            <a:r>
              <a:rPr lang="en-GB" sz="1800" dirty="0"/>
              <a:t>True representation of population </a:t>
            </a:r>
          </a:p>
          <a:p>
            <a:pPr>
              <a:defRPr/>
            </a:pPr>
            <a:r>
              <a:rPr lang="en-GB" sz="1800" dirty="0"/>
              <a:t>May result in </a:t>
            </a:r>
            <a:r>
              <a:rPr lang="en-GB" sz="1800" b="1" dirty="0"/>
              <a:t>small sampling error </a:t>
            </a:r>
          </a:p>
          <a:p>
            <a:pPr>
              <a:defRPr/>
            </a:pPr>
            <a:r>
              <a:rPr lang="en-GB" sz="1800" b="1" dirty="0"/>
              <a:t>Each member in population </a:t>
            </a:r>
            <a:r>
              <a:rPr lang="en-GB" sz="1800" dirty="0"/>
              <a:t>should get an opportunity of being selected  </a:t>
            </a:r>
          </a:p>
          <a:p>
            <a:pPr>
              <a:defRPr/>
            </a:pPr>
            <a:r>
              <a:rPr lang="en-GB" sz="1800" b="1" dirty="0"/>
              <a:t>Systematic bias </a:t>
            </a:r>
            <a:r>
              <a:rPr lang="en-GB" sz="1800" dirty="0"/>
              <a:t>can be controlled in a better way </a:t>
            </a:r>
          </a:p>
          <a:p>
            <a:pPr>
              <a:defRPr/>
            </a:pPr>
            <a:r>
              <a:rPr lang="en-GB" sz="1800" b="1" dirty="0"/>
              <a:t>Results should </a:t>
            </a:r>
            <a:r>
              <a:rPr lang="en-GB" sz="1800" dirty="0"/>
              <a:t>be capable of being extrapolated</a:t>
            </a:r>
            <a:endParaRPr lang="en-AU" sz="1800" dirty="0"/>
          </a:p>
        </p:txBody>
      </p:sp>
    </p:spTree>
  </p:cSld>
  <p:clrMapOvr>
    <a:masterClrMapping/>
  </p:clrMapOvr>
  <p:transition spd="slow">
    <p:push dir="u"/>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8D82-EA6C-4634-9980-2B3D0AD4F188}"/>
              </a:ext>
            </a:extLst>
          </p:cNvPr>
          <p:cNvSpPr>
            <a:spLocks noGrp="1"/>
          </p:cNvSpPr>
          <p:nvPr>
            <p:ph type="title"/>
          </p:nvPr>
        </p:nvSpPr>
        <p:spPr/>
        <p:txBody>
          <a:bodyPr/>
          <a:lstStyle/>
          <a:p>
            <a:pPr>
              <a:defRPr/>
            </a:pPr>
            <a:r>
              <a:rPr lang="en-GB" dirty="0"/>
              <a:t>Types of sample design  </a:t>
            </a:r>
            <a:endParaRPr lang="en-AU" dirty="0"/>
          </a:p>
        </p:txBody>
      </p:sp>
      <p:sp>
        <p:nvSpPr>
          <p:cNvPr id="161795" name="Content Placeholder 2">
            <a:extLst>
              <a:ext uri="{FF2B5EF4-FFF2-40B4-BE49-F238E27FC236}">
                <a16:creationId xmlns:a16="http://schemas.microsoft.com/office/drawing/2014/main" id="{98CB08BF-0CBC-4E37-B6CE-F7A95A375E72}"/>
              </a:ext>
            </a:extLst>
          </p:cNvPr>
          <p:cNvSpPr>
            <a:spLocks noGrp="1"/>
          </p:cNvSpPr>
          <p:nvPr>
            <p:ph idx="1"/>
          </p:nvPr>
        </p:nvSpPr>
        <p:spPr>
          <a:xfrm>
            <a:off x="2286000" y="2133600"/>
            <a:ext cx="6826250" cy="2965450"/>
          </a:xfrm>
        </p:spPr>
        <p:txBody>
          <a:bodyPr>
            <a:normAutofit lnSpcReduction="10000"/>
          </a:bodyPr>
          <a:lstStyle/>
          <a:p>
            <a:pPr>
              <a:defRPr/>
            </a:pPr>
            <a:r>
              <a:rPr lang="en-GB" altLang="en-US" b="1" dirty="0"/>
              <a:t>Probability/Random sampling </a:t>
            </a:r>
            <a:r>
              <a:rPr lang="en-GB" altLang="en-US" dirty="0"/>
              <a:t>- Selection of subjects are according to any predicted chance of probability </a:t>
            </a:r>
          </a:p>
          <a:p>
            <a:pPr marL="0" indent="0">
              <a:buNone/>
              <a:defRPr/>
            </a:pPr>
            <a:r>
              <a:rPr lang="en-GB" altLang="en-US" dirty="0"/>
              <a:t> </a:t>
            </a:r>
          </a:p>
          <a:p>
            <a:pPr>
              <a:defRPr/>
            </a:pPr>
            <a:r>
              <a:rPr lang="en-GB" altLang="en-US" b="1" dirty="0"/>
              <a:t>Non-probability/non-random sampling </a:t>
            </a:r>
            <a:r>
              <a:rPr lang="en-GB" altLang="en-US" dirty="0"/>
              <a:t>- Does not depend on any chance of </a:t>
            </a:r>
            <a:r>
              <a:rPr lang="en-GB" altLang="en-US" dirty="0" err="1"/>
              <a:t>predecided</a:t>
            </a:r>
            <a:r>
              <a:rPr lang="en-GB" altLang="en-US" dirty="0"/>
              <a:t> probability </a:t>
            </a:r>
            <a:endParaRPr lang="en-AU" altLang="en-US" dirty="0"/>
          </a:p>
        </p:txBody>
      </p:sp>
    </p:spTree>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Content Placeholder 2">
            <a:extLst>
              <a:ext uri="{FF2B5EF4-FFF2-40B4-BE49-F238E27FC236}">
                <a16:creationId xmlns:a16="http://schemas.microsoft.com/office/drawing/2014/main" id="{C26B5473-756C-4BE1-A3BA-3D26C624745E}"/>
              </a:ext>
            </a:extLst>
          </p:cNvPr>
          <p:cNvSpPr>
            <a:spLocks noGrp="1"/>
          </p:cNvSpPr>
          <p:nvPr>
            <p:ph idx="1"/>
          </p:nvPr>
        </p:nvSpPr>
        <p:spPr/>
        <p:txBody>
          <a:bodyPr/>
          <a:lstStyle/>
          <a:p>
            <a:endParaRPr lang="en-AU" altLang="en-US"/>
          </a:p>
        </p:txBody>
      </p:sp>
      <p:pic>
        <p:nvPicPr>
          <p:cNvPr id="133123" name="Picture 3">
            <a:extLst>
              <a:ext uri="{FF2B5EF4-FFF2-40B4-BE49-F238E27FC236}">
                <a16:creationId xmlns:a16="http://schemas.microsoft.com/office/drawing/2014/main" id="{CCEDDDF3-1C37-4509-A194-21DF24C2D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1327150"/>
            <a:ext cx="8482013"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F8ABF-EDA1-40AB-9809-F4AD094BC157}"/>
              </a:ext>
            </a:extLst>
          </p:cNvPr>
          <p:cNvSpPr>
            <a:spLocks noGrp="1"/>
          </p:cNvSpPr>
          <p:nvPr>
            <p:ph type="title"/>
          </p:nvPr>
        </p:nvSpPr>
        <p:spPr/>
        <p:txBody>
          <a:bodyPr/>
          <a:lstStyle/>
          <a:p>
            <a:pPr>
              <a:defRPr/>
            </a:pPr>
            <a:r>
              <a:rPr lang="en-GB" b="1" dirty="0"/>
              <a:t>Collecting the data:</a:t>
            </a:r>
            <a:endParaRPr lang="en-AU" dirty="0"/>
          </a:p>
        </p:txBody>
      </p:sp>
      <p:sp>
        <p:nvSpPr>
          <p:cNvPr id="3" name="Content Placeholder 2">
            <a:extLst>
              <a:ext uri="{FF2B5EF4-FFF2-40B4-BE49-F238E27FC236}">
                <a16:creationId xmlns:a16="http://schemas.microsoft.com/office/drawing/2014/main" id="{3D439323-A5AB-43B2-850C-581226954E6A}"/>
              </a:ext>
            </a:extLst>
          </p:cNvPr>
          <p:cNvSpPr>
            <a:spLocks noGrp="1"/>
          </p:cNvSpPr>
          <p:nvPr>
            <p:ph idx="1"/>
          </p:nvPr>
        </p:nvSpPr>
        <p:spPr>
          <a:xfrm>
            <a:off x="2152651" y="2227263"/>
            <a:ext cx="6727825" cy="3262312"/>
          </a:xfrm>
        </p:spPr>
        <p:txBody>
          <a:bodyPr>
            <a:normAutofit fontScale="92500" lnSpcReduction="20000"/>
          </a:bodyPr>
          <a:lstStyle/>
          <a:p>
            <a:pPr>
              <a:defRPr/>
            </a:pPr>
            <a:r>
              <a:rPr lang="en-GB" dirty="0"/>
              <a:t>In dealing with any real life problem it is often found that </a:t>
            </a:r>
            <a:r>
              <a:rPr lang="en-GB" i="1" u="sng" dirty="0"/>
              <a:t>data at hand are inadequate</a:t>
            </a:r>
            <a:r>
              <a:rPr lang="en-GB" dirty="0"/>
              <a:t>, and hence, it becomes necessary to collect data that are appropriate. </a:t>
            </a:r>
          </a:p>
          <a:p>
            <a:pPr marL="0" indent="0">
              <a:buNone/>
              <a:defRPr/>
            </a:pPr>
            <a:endParaRPr lang="en-GB" dirty="0"/>
          </a:p>
          <a:p>
            <a:pPr>
              <a:defRPr/>
            </a:pPr>
            <a:r>
              <a:rPr lang="en-GB" dirty="0"/>
              <a:t>There are several ways of collecting the appropriate data which differ considerably in context of </a:t>
            </a:r>
            <a:r>
              <a:rPr lang="en-GB" u="sng" dirty="0"/>
              <a:t>money costs, time </a:t>
            </a:r>
            <a:r>
              <a:rPr lang="en-GB" dirty="0"/>
              <a:t>and other resources at the disposal of the researcher </a:t>
            </a:r>
            <a:br>
              <a:rPr lang="en-GB" dirty="0"/>
            </a:br>
            <a:endParaRPr lang="en-AU" dirty="0"/>
          </a:p>
        </p:txBody>
      </p:sp>
    </p:spTree>
  </p:cSld>
  <p:clrMapOvr>
    <a:masterClrMapping/>
  </p:clrMapOvr>
  <p:transition spd="slow">
    <p:push dir="u"/>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Content Placeholder 2">
            <a:extLst>
              <a:ext uri="{FF2B5EF4-FFF2-40B4-BE49-F238E27FC236}">
                <a16:creationId xmlns:a16="http://schemas.microsoft.com/office/drawing/2014/main" id="{F751DE87-71EF-404D-83C4-904860508851}"/>
              </a:ext>
            </a:extLst>
          </p:cNvPr>
          <p:cNvSpPr>
            <a:spLocks noGrp="1"/>
          </p:cNvSpPr>
          <p:nvPr>
            <p:ph idx="1"/>
          </p:nvPr>
        </p:nvSpPr>
        <p:spPr>
          <a:xfrm>
            <a:off x="2792414" y="1685925"/>
            <a:ext cx="5900737" cy="3803650"/>
          </a:xfrm>
        </p:spPr>
        <p:txBody>
          <a:bodyPr>
            <a:normAutofit fontScale="62500" lnSpcReduction="20000"/>
          </a:bodyPr>
          <a:lstStyle/>
          <a:p>
            <a:r>
              <a:rPr lang="en-AU" altLang="en-US" i="1"/>
              <a:t>By observation</a:t>
            </a:r>
            <a:r>
              <a:rPr lang="en-AU" altLang="en-US"/>
              <a:t> </a:t>
            </a:r>
          </a:p>
          <a:p>
            <a:endParaRPr lang="en-AU" altLang="en-US"/>
          </a:p>
          <a:p>
            <a:r>
              <a:rPr lang="en-AU" altLang="en-US" i="1"/>
              <a:t>Through personal interview</a:t>
            </a:r>
            <a:r>
              <a:rPr lang="en-AU" altLang="en-US"/>
              <a:t> </a:t>
            </a:r>
          </a:p>
          <a:p>
            <a:endParaRPr lang="en-AU" altLang="en-US"/>
          </a:p>
          <a:p>
            <a:r>
              <a:rPr lang="en-AU" altLang="en-US" i="1"/>
              <a:t>Through telephone interviews</a:t>
            </a:r>
            <a:r>
              <a:rPr lang="en-AU" altLang="en-US"/>
              <a:t> </a:t>
            </a:r>
          </a:p>
          <a:p>
            <a:endParaRPr lang="en-AU" altLang="en-US"/>
          </a:p>
          <a:p>
            <a:r>
              <a:rPr lang="en-AU" altLang="en-US" i="1"/>
              <a:t>By mailing of questionnaires</a:t>
            </a:r>
            <a:r>
              <a:rPr lang="en-AU" altLang="en-US"/>
              <a:t> </a:t>
            </a:r>
          </a:p>
          <a:p>
            <a:endParaRPr lang="en-AU" altLang="en-US"/>
          </a:p>
          <a:p>
            <a:r>
              <a:rPr lang="en-AU" altLang="en-US" i="1"/>
              <a:t>Through schedules</a:t>
            </a:r>
            <a:r>
              <a:rPr lang="en-AU" altLang="en-US"/>
              <a:t> </a:t>
            </a:r>
            <a:br>
              <a:rPr lang="en-AU" altLang="en-US"/>
            </a:br>
            <a:br>
              <a:rPr lang="en-AU" altLang="en-US"/>
            </a:br>
            <a:br>
              <a:rPr lang="en-AU" altLang="en-US"/>
            </a:br>
            <a:br>
              <a:rPr lang="en-AU" altLang="en-US"/>
            </a:br>
            <a:endParaRPr lang="en-AU" altLang="en-US"/>
          </a:p>
        </p:txBody>
      </p:sp>
    </p:spTree>
  </p:cSld>
  <p:clrMapOvr>
    <a:masterClrMapping/>
  </p:clrMapOvr>
  <p:transition spd="slow">
    <p:push dir="u"/>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6254-CA47-435D-B995-6FBEC91CCDCE}"/>
              </a:ext>
            </a:extLst>
          </p:cNvPr>
          <p:cNvSpPr>
            <a:spLocks noGrp="1"/>
          </p:cNvSpPr>
          <p:nvPr>
            <p:ph type="title"/>
          </p:nvPr>
        </p:nvSpPr>
        <p:spPr/>
        <p:txBody>
          <a:bodyPr/>
          <a:lstStyle/>
          <a:p>
            <a:pPr>
              <a:defRPr/>
            </a:pPr>
            <a:r>
              <a:rPr lang="en-AU" b="1" dirty="0"/>
              <a:t>8. Analysis of data</a:t>
            </a:r>
            <a:r>
              <a:rPr lang="en-AU" dirty="0"/>
              <a:t> </a:t>
            </a:r>
          </a:p>
        </p:txBody>
      </p:sp>
      <p:sp>
        <p:nvSpPr>
          <p:cNvPr id="136195" name="Content Placeholder 2">
            <a:extLst>
              <a:ext uri="{FF2B5EF4-FFF2-40B4-BE49-F238E27FC236}">
                <a16:creationId xmlns:a16="http://schemas.microsoft.com/office/drawing/2014/main" id="{469E7784-9A89-463F-A855-A77832EE719D}"/>
              </a:ext>
            </a:extLst>
          </p:cNvPr>
          <p:cNvSpPr>
            <a:spLocks noGrp="1"/>
          </p:cNvSpPr>
          <p:nvPr>
            <p:ph idx="1"/>
          </p:nvPr>
        </p:nvSpPr>
        <p:spPr/>
        <p:txBody>
          <a:bodyPr/>
          <a:lstStyle/>
          <a:p>
            <a:r>
              <a:rPr lang="en-AU" altLang="en-US" i="1"/>
              <a:t>Coding</a:t>
            </a:r>
            <a:r>
              <a:rPr lang="en-AU" altLang="en-US"/>
              <a:t> </a:t>
            </a:r>
          </a:p>
          <a:p>
            <a:br>
              <a:rPr lang="en-AU" altLang="en-US"/>
            </a:br>
            <a:r>
              <a:rPr lang="en-AU" altLang="en-US" i="1"/>
              <a:t>Editing </a:t>
            </a:r>
          </a:p>
          <a:p>
            <a:br>
              <a:rPr lang="en-AU" altLang="en-US"/>
            </a:br>
            <a:r>
              <a:rPr lang="en-AU" altLang="en-US" i="1"/>
              <a:t>Tabulation </a:t>
            </a:r>
            <a:br>
              <a:rPr lang="en-AU" altLang="en-US"/>
            </a:br>
            <a:endParaRPr lang="en-AU" altLang="en-US"/>
          </a:p>
        </p:txBody>
      </p:sp>
    </p:spTree>
  </p:cSld>
  <p:clrMapOvr>
    <a:masterClrMapping/>
  </p:clrMapOvr>
  <p:transition spd="slow">
    <p:push dir="u"/>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6263E-7F5E-4289-AAF8-A7093265CF3E}"/>
              </a:ext>
            </a:extLst>
          </p:cNvPr>
          <p:cNvSpPr>
            <a:spLocks noGrp="1"/>
          </p:cNvSpPr>
          <p:nvPr>
            <p:ph type="title"/>
          </p:nvPr>
        </p:nvSpPr>
        <p:spPr/>
        <p:txBody>
          <a:bodyPr/>
          <a:lstStyle/>
          <a:p>
            <a:pPr>
              <a:defRPr/>
            </a:pPr>
            <a:r>
              <a:rPr lang="en-AU" b="1" dirty="0"/>
              <a:t>9. Hypothesis-testing</a:t>
            </a:r>
            <a:endParaRPr lang="en-AU" dirty="0"/>
          </a:p>
        </p:txBody>
      </p:sp>
      <p:sp>
        <p:nvSpPr>
          <p:cNvPr id="137219" name="Content Placeholder 2">
            <a:extLst>
              <a:ext uri="{FF2B5EF4-FFF2-40B4-BE49-F238E27FC236}">
                <a16:creationId xmlns:a16="http://schemas.microsoft.com/office/drawing/2014/main" id="{41AFC01A-A7E8-4551-BFE1-A09A737EAC5C}"/>
              </a:ext>
            </a:extLst>
          </p:cNvPr>
          <p:cNvSpPr>
            <a:spLocks noGrp="1"/>
          </p:cNvSpPr>
          <p:nvPr>
            <p:ph idx="1"/>
          </p:nvPr>
        </p:nvSpPr>
        <p:spPr/>
        <p:txBody>
          <a:bodyPr>
            <a:normAutofit lnSpcReduction="10000"/>
          </a:bodyPr>
          <a:lstStyle/>
          <a:p>
            <a:r>
              <a:rPr lang="en-GB" altLang="en-US"/>
              <a:t>After analysing the data as stated above, the researcher is in a position to test the hypotheses.</a:t>
            </a:r>
          </a:p>
          <a:p>
            <a:endParaRPr lang="en-GB" altLang="en-US"/>
          </a:p>
          <a:p>
            <a:r>
              <a:rPr lang="en-GB" altLang="en-US"/>
              <a:t>Various tests, such as Chi square test, </a:t>
            </a:r>
            <a:r>
              <a:rPr lang="en-GB" altLang="en-US" i="1"/>
              <a:t>t</a:t>
            </a:r>
            <a:r>
              <a:rPr lang="en-GB" altLang="en-US"/>
              <a:t>-test, </a:t>
            </a:r>
            <a:r>
              <a:rPr lang="en-GB" altLang="en-US" i="1"/>
              <a:t>F</a:t>
            </a:r>
            <a:r>
              <a:rPr lang="en-GB" altLang="en-US"/>
              <a:t>-test, have been developed by statisticians for the purpose. </a:t>
            </a:r>
          </a:p>
          <a:p>
            <a:endParaRPr lang="en-GB" altLang="en-US"/>
          </a:p>
          <a:p>
            <a:r>
              <a:rPr lang="en-GB" altLang="en-US"/>
              <a:t>The hypotheses may be tested through the use of one or more of such tests, depending upon the nature and object of research inquiry </a:t>
            </a:r>
            <a:br>
              <a:rPr lang="en-GB" altLang="en-US"/>
            </a:br>
            <a:br>
              <a:rPr lang="en-GB" altLang="en-US"/>
            </a:br>
            <a:endParaRPr lang="en-AU" altLang="en-US"/>
          </a:p>
        </p:txBody>
      </p:sp>
    </p:spTree>
  </p:cSld>
  <p:clrMapOvr>
    <a:masterClrMapping/>
  </p:clrMapOvr>
  <p:transition spd="slow">
    <p:push dir="u"/>
  </p:transition>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3C35A39E-3969-4BC8-ADF8-3696311E632D}"/>
              </a:ext>
            </a:extLst>
          </p:cNvPr>
          <p:cNvSpPr>
            <a:spLocks noGrp="1" noChangeArrowheads="1"/>
          </p:cNvSpPr>
          <p:nvPr>
            <p:ph type="title"/>
          </p:nvPr>
        </p:nvSpPr>
        <p:spPr/>
        <p:txBody>
          <a:bodyPr vert="horz" lIns="92075" tIns="46038" rIns="92075" bIns="46038" rtlCol="0" anchor="ctr">
            <a:normAutofit/>
          </a:bodyPr>
          <a:lstStyle/>
          <a:p>
            <a:pPr>
              <a:defRPr/>
            </a:pPr>
            <a:r>
              <a:rPr lang="en-US" altLang="en-US"/>
              <a:t>Hypothesis</a:t>
            </a:r>
            <a:endParaRPr lang="en-US" altLang="en-US" b="1"/>
          </a:p>
        </p:txBody>
      </p:sp>
      <p:sp>
        <p:nvSpPr>
          <p:cNvPr id="126979" name="Rectangle 3">
            <a:extLst>
              <a:ext uri="{FF2B5EF4-FFF2-40B4-BE49-F238E27FC236}">
                <a16:creationId xmlns:a16="http://schemas.microsoft.com/office/drawing/2014/main" id="{D78DEE98-4406-40D1-9FC1-7CE2B2655962}"/>
              </a:ext>
            </a:extLst>
          </p:cNvPr>
          <p:cNvSpPr>
            <a:spLocks noGrp="1"/>
          </p:cNvSpPr>
          <p:nvPr>
            <p:ph type="body" idx="1"/>
          </p:nvPr>
        </p:nvSpPr>
        <p:spPr>
          <a:xfrm>
            <a:off x="1905000" y="1981200"/>
            <a:ext cx="8382000" cy="4114800"/>
          </a:xfrm>
        </p:spPr>
        <p:txBody>
          <a:bodyPr vert="horz" lIns="92075" tIns="46038" rIns="92075" bIns="46038" rtlCol="0">
            <a:normAutofit/>
          </a:bodyPr>
          <a:lstStyle/>
          <a:p>
            <a:r>
              <a:rPr lang="en-US" altLang="en-US"/>
              <a:t>An un</a:t>
            </a:r>
            <a:r>
              <a:rPr lang="tr-TR" altLang="en-US"/>
              <a:t>supported</a:t>
            </a:r>
            <a:r>
              <a:rPr lang="en-US" altLang="en-US"/>
              <a:t> proposition</a:t>
            </a:r>
            <a:r>
              <a:rPr lang="tr-TR" altLang="en-US"/>
              <a:t> to answer a research question to be tested by research</a:t>
            </a:r>
          </a:p>
          <a:p>
            <a:endParaRPr lang="tr-TR" altLang="en-US"/>
          </a:p>
          <a:p>
            <a:r>
              <a:rPr lang="tr-TR" altLang="en-US"/>
              <a:t>H1: Decline in the purchasing power of the clients decreases the total sales of the industry.</a:t>
            </a:r>
          </a:p>
          <a:p>
            <a:r>
              <a:rPr lang="tr-TR" altLang="en-US"/>
              <a:t>H2: New designs increase customer satisfaction.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9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FBE2-5308-4E93-9AC8-948EA07AB9E5}"/>
              </a:ext>
            </a:extLst>
          </p:cNvPr>
          <p:cNvSpPr>
            <a:spLocks noGrp="1"/>
          </p:cNvSpPr>
          <p:nvPr>
            <p:ph type="title"/>
          </p:nvPr>
        </p:nvSpPr>
        <p:spPr/>
        <p:txBody>
          <a:bodyPr>
            <a:normAutofit/>
          </a:bodyPr>
          <a:lstStyle/>
          <a:p>
            <a:pPr>
              <a:defRPr/>
            </a:pPr>
            <a:r>
              <a:rPr lang="en-GB" b="1" dirty="0"/>
              <a:t>10. Generalisations and interpretation:</a:t>
            </a:r>
            <a:endParaRPr lang="en-AU" dirty="0"/>
          </a:p>
        </p:txBody>
      </p:sp>
      <p:sp>
        <p:nvSpPr>
          <p:cNvPr id="3" name="Content Placeholder 2">
            <a:extLst>
              <a:ext uri="{FF2B5EF4-FFF2-40B4-BE49-F238E27FC236}">
                <a16:creationId xmlns:a16="http://schemas.microsoft.com/office/drawing/2014/main" id="{87D47CDD-39AF-4D23-938E-547CBEC4ED89}"/>
              </a:ext>
            </a:extLst>
          </p:cNvPr>
          <p:cNvSpPr>
            <a:spLocks noGrp="1"/>
          </p:cNvSpPr>
          <p:nvPr>
            <p:ph idx="1"/>
          </p:nvPr>
        </p:nvSpPr>
        <p:spPr/>
        <p:txBody>
          <a:bodyPr/>
          <a:lstStyle/>
          <a:p>
            <a:pPr>
              <a:defRPr/>
            </a:pPr>
            <a:r>
              <a:rPr lang="en-GB" dirty="0"/>
              <a:t>If a hypothesis is tested and upheld several times, it may be possible for the researcher to arrive at generalisation, i.e., to build a theory. </a:t>
            </a:r>
          </a:p>
          <a:p>
            <a:pPr marL="0" indent="0">
              <a:buNone/>
              <a:defRPr/>
            </a:pPr>
            <a:br>
              <a:rPr lang="en-GB" dirty="0"/>
            </a:br>
            <a:endParaRPr lang="en-AU" dirty="0"/>
          </a:p>
        </p:txBody>
      </p:sp>
    </p:spTree>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20A9E-5F3E-44C2-A531-2E01F3191F36}"/>
              </a:ext>
            </a:extLst>
          </p:cNvPr>
          <p:cNvSpPr>
            <a:spLocks noGrp="1"/>
          </p:cNvSpPr>
          <p:nvPr>
            <p:ph type="title"/>
          </p:nvPr>
        </p:nvSpPr>
        <p:spPr>
          <a:xfrm>
            <a:off x="1998663" y="1143000"/>
            <a:ext cx="8229600" cy="990600"/>
          </a:xfrm>
        </p:spPr>
        <p:txBody>
          <a:bodyPr>
            <a:normAutofit fontScale="90000"/>
          </a:bodyPr>
          <a:lstStyle/>
          <a:p>
            <a:pPr>
              <a:defRPr/>
            </a:pPr>
            <a:r>
              <a:rPr lang="en-GB" b="1" dirty="0"/>
              <a:t>11. Preparation of the report or the thesis</a:t>
            </a:r>
            <a:endParaRPr lang="en-AU" dirty="0"/>
          </a:p>
        </p:txBody>
      </p:sp>
      <p:sp>
        <p:nvSpPr>
          <p:cNvPr id="141315" name="Content Placeholder 2">
            <a:extLst>
              <a:ext uri="{FF2B5EF4-FFF2-40B4-BE49-F238E27FC236}">
                <a16:creationId xmlns:a16="http://schemas.microsoft.com/office/drawing/2014/main" id="{4EDC9026-4672-422C-8B52-C11DB0924DD9}"/>
              </a:ext>
            </a:extLst>
          </p:cNvPr>
          <p:cNvSpPr>
            <a:spLocks noGrp="1"/>
          </p:cNvSpPr>
          <p:nvPr>
            <p:ph idx="1"/>
          </p:nvPr>
        </p:nvSpPr>
        <p:spPr>
          <a:xfrm>
            <a:off x="1981200" y="2819400"/>
            <a:ext cx="8229600" cy="3657600"/>
          </a:xfrm>
        </p:spPr>
        <p:txBody>
          <a:bodyPr/>
          <a:lstStyle/>
          <a:p>
            <a:r>
              <a:rPr lang="en-GB" altLang="en-US"/>
              <a:t>Finally, the researcher has to prepare the report of</a:t>
            </a:r>
            <a:br>
              <a:rPr lang="en-GB" altLang="en-US"/>
            </a:br>
            <a:r>
              <a:rPr lang="en-GB" altLang="en-US"/>
              <a:t>what has been done by him. </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1BA2A5F-5D22-4977-9D98-74A8F4593288}"/>
              </a:ext>
            </a:extLst>
          </p:cNvPr>
          <p:cNvSpPr>
            <a:spLocks noGrp="1"/>
          </p:cNvSpPr>
          <p:nvPr>
            <p:ph type="title" idx="4294967295"/>
          </p:nvPr>
        </p:nvSpPr>
        <p:spPr>
          <a:xfrm>
            <a:off x="1022396" y="0"/>
            <a:ext cx="10403766" cy="1325563"/>
          </a:xfrm>
        </p:spPr>
        <p:txBody>
          <a:bodyPr anchor="b"/>
          <a:lstStyle/>
          <a:p>
            <a:r>
              <a:rPr lang="en-IN" altLang="en-US" dirty="0"/>
              <a:t>DEFINITION OF RESEARCH</a:t>
            </a:r>
          </a:p>
        </p:txBody>
      </p:sp>
      <p:sp>
        <p:nvSpPr>
          <p:cNvPr id="13315" name="Rectangle 3">
            <a:extLst>
              <a:ext uri="{FF2B5EF4-FFF2-40B4-BE49-F238E27FC236}">
                <a16:creationId xmlns:a16="http://schemas.microsoft.com/office/drawing/2014/main" id="{273E4412-E273-4D21-8B2D-228BBBD47E5B}"/>
              </a:ext>
            </a:extLst>
          </p:cNvPr>
          <p:cNvSpPr>
            <a:spLocks noGrp="1"/>
          </p:cNvSpPr>
          <p:nvPr>
            <p:ph type="body" idx="4294967295"/>
          </p:nvPr>
        </p:nvSpPr>
        <p:spPr>
          <a:xfrm>
            <a:off x="204715" y="1858517"/>
            <a:ext cx="11614245" cy="4634358"/>
          </a:xfrm>
        </p:spPr>
        <p:txBody>
          <a:bodyPr>
            <a:normAutofit lnSpcReduction="10000"/>
          </a:bodyPr>
          <a:lstStyle/>
          <a:p>
            <a:pPr marL="292100" indent="-292100" algn="just">
              <a:lnSpc>
                <a:spcPct val="150000"/>
              </a:lnSpc>
              <a:buNone/>
            </a:pPr>
            <a:r>
              <a:rPr lang="en-IN" altLang="en-US" dirty="0">
                <a:latin typeface="Times New Roman" panose="02020603050405020304" pitchFamily="18" charset="0"/>
                <a:cs typeface="Times New Roman" panose="02020603050405020304" pitchFamily="18" charset="0"/>
              </a:rPr>
              <a:t>• Redman and </a:t>
            </a:r>
            <a:r>
              <a:rPr lang="en-IN" altLang="en-US" dirty="0" err="1">
                <a:latin typeface="Times New Roman" panose="02020603050405020304" pitchFamily="18" charset="0"/>
                <a:cs typeface="Times New Roman" panose="02020603050405020304" pitchFamily="18" charset="0"/>
              </a:rPr>
              <a:t>Mory</a:t>
            </a:r>
            <a:r>
              <a:rPr lang="en-IN" altLang="en-US" dirty="0">
                <a:latin typeface="Times New Roman" panose="02020603050405020304" pitchFamily="18" charset="0"/>
                <a:cs typeface="Times New Roman" panose="02020603050405020304" pitchFamily="18" charset="0"/>
              </a:rPr>
              <a:t> “</a:t>
            </a:r>
            <a:r>
              <a:rPr lang="en-IN" altLang="en-US" u="sng" dirty="0">
                <a:solidFill>
                  <a:srgbClr val="FF0000"/>
                </a:solidFill>
                <a:latin typeface="Times New Roman" panose="02020603050405020304" pitchFamily="18" charset="0"/>
                <a:cs typeface="Times New Roman" panose="02020603050405020304" pitchFamily="18" charset="0"/>
              </a:rPr>
              <a:t>Systematized effort to gain new knowledge</a:t>
            </a:r>
            <a:r>
              <a:rPr lang="en-IN" altLang="en-US" dirty="0">
                <a:latin typeface="Times New Roman" panose="02020603050405020304" pitchFamily="18" charset="0"/>
                <a:cs typeface="Times New Roman" panose="02020603050405020304" pitchFamily="18" charset="0"/>
              </a:rPr>
              <a:t>”</a:t>
            </a:r>
          </a:p>
          <a:p>
            <a:pPr marL="292100" indent="-292100" algn="just">
              <a:lnSpc>
                <a:spcPct val="150000"/>
              </a:lnSpc>
              <a:buNone/>
            </a:pPr>
            <a:endParaRPr lang="en-IN" altLang="en-US" dirty="0">
              <a:latin typeface="Times New Roman" panose="02020603050405020304" pitchFamily="18" charset="0"/>
              <a:cs typeface="Times New Roman" panose="02020603050405020304" pitchFamily="18" charset="0"/>
            </a:endParaRPr>
          </a:p>
          <a:p>
            <a:pPr marL="292100" indent="-292100" algn="just">
              <a:lnSpc>
                <a:spcPct val="150000"/>
              </a:lnSpc>
              <a:buNone/>
            </a:pPr>
            <a:r>
              <a:rPr lang="en-IN"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According to Clifford Woody research comprises defining and redefining problems, formulating </a:t>
            </a:r>
            <a:r>
              <a:rPr lang="en-GB" u="sng"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hypothesis or suggested solutions</a:t>
            </a:r>
            <a:r>
              <a:rPr lang="en-GB" dirty="0">
                <a:latin typeface="Times New Roman" panose="02020603050405020304" pitchFamily="18" charset="0"/>
                <a:cs typeface="Times New Roman" panose="02020603050405020304" pitchFamily="18" charset="0"/>
              </a:rPr>
              <a:t>; collecting, organising and evaluating data; making deductions and reaching conclusions; and at last carefully testing the conclusions to determine whether they fit the formulating hypothesis. </a:t>
            </a:r>
            <a:endParaRPr lang="en-IN" alt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8AEDD0E0-CED5-4B50-891A-97EB2531F3DA}"/>
              </a:ext>
            </a:extLst>
          </p:cNvPr>
          <p:cNvSpPr>
            <a:spLocks noGrp="1" noChangeArrowheads="1"/>
          </p:cNvSpPr>
          <p:nvPr>
            <p:ph type="title" idx="4294967295"/>
          </p:nvPr>
        </p:nvSpPr>
        <p:spPr>
          <a:xfrm>
            <a:off x="2543655" y="1207553"/>
            <a:ext cx="6858000" cy="573881"/>
          </a:xfrm>
          <a:ln>
            <a:miter lim="800000"/>
            <a:headEnd/>
            <a:tailEnd/>
          </a:ln>
        </p:spPr>
        <p:txBody>
          <a:bodyPr anchorCtr="1">
            <a:normAutofit/>
            <a:scene3d>
              <a:camera prst="orthographicFront"/>
              <a:lightRig rig="soft" dir="t">
                <a:rot lat="0" lon="0" rev="2400000"/>
              </a:lightRig>
            </a:scene3d>
            <a:sp3d>
              <a:bevelT w="19050" h="12700"/>
            </a:sp3d>
          </a:bodyPr>
          <a:lstStyle/>
          <a:p>
            <a:pPr marL="40481" indent="-40481" algn="r">
              <a:defRPr/>
            </a:pPr>
            <a:r>
              <a:rPr lang="en-US" sz="3450" dirty="0">
                <a:solidFill>
                  <a:schemeClr val="hlink"/>
                </a:solidFill>
                <a:effectLst>
                  <a:outerShdw blurRad="38100" dist="38100" dir="2700000" algn="tl">
                    <a:srgbClr val="FFFFFF"/>
                  </a:outerShdw>
                </a:effectLst>
              </a:rPr>
              <a:t>Components of Research</a:t>
            </a:r>
            <a:endParaRPr lang="en-IN" sz="3450" dirty="0">
              <a:solidFill>
                <a:srgbClr val="AFCCDA"/>
              </a:solidFill>
              <a:effectLst>
                <a:outerShdw blurRad="38100" dist="38100" dir="2700000" algn="tl">
                  <a:srgbClr val="FFFFFF"/>
                </a:outerShdw>
              </a:effectLst>
            </a:endParaRPr>
          </a:p>
        </p:txBody>
      </p:sp>
      <p:sp>
        <p:nvSpPr>
          <p:cNvPr id="15363" name="Rectangle 3">
            <a:extLst>
              <a:ext uri="{FF2B5EF4-FFF2-40B4-BE49-F238E27FC236}">
                <a16:creationId xmlns:a16="http://schemas.microsoft.com/office/drawing/2014/main" id="{58825AF8-605D-4EE8-BCB8-A426598A0F48}"/>
              </a:ext>
            </a:extLst>
          </p:cNvPr>
          <p:cNvSpPr>
            <a:spLocks noGrp="1" noChangeArrowheads="1"/>
          </p:cNvSpPr>
          <p:nvPr>
            <p:ph type="body" idx="4294967295"/>
          </p:nvPr>
        </p:nvSpPr>
        <p:spPr>
          <a:xfrm>
            <a:off x="3009900" y="1863725"/>
            <a:ext cx="6172200" cy="3587750"/>
          </a:xfrm>
        </p:spPr>
        <p:txBody>
          <a:bodyPr>
            <a:normAutofit fontScale="92500" lnSpcReduction="20000"/>
          </a:bodyPr>
          <a:lstStyle/>
          <a:p>
            <a:pPr marL="457200" indent="-457200">
              <a:buFontTx/>
              <a:buAutoNum type="arabicPeriod"/>
              <a:defRPr/>
            </a:pPr>
            <a:r>
              <a:rPr lang="en-US" sz="1800" dirty="0">
                <a:effectLst>
                  <a:outerShdw blurRad="38100" dist="38100" dir="2700000" algn="tl">
                    <a:srgbClr val="FFFFFF"/>
                  </a:outerShdw>
                </a:effectLst>
              </a:rPr>
              <a:t>Title</a:t>
            </a:r>
          </a:p>
          <a:p>
            <a:pPr marL="457200" indent="-457200">
              <a:buFontTx/>
              <a:buAutoNum type="arabicPeriod"/>
              <a:defRPr/>
            </a:pPr>
            <a:r>
              <a:rPr lang="en-US" sz="1800" dirty="0">
                <a:effectLst>
                  <a:outerShdw blurRad="38100" dist="38100" dir="2700000" algn="tl">
                    <a:srgbClr val="FFFFFF"/>
                  </a:outerShdw>
                </a:effectLst>
              </a:rPr>
              <a:t>Introduction</a:t>
            </a:r>
          </a:p>
          <a:p>
            <a:pPr marL="457200" indent="-457200">
              <a:buFontTx/>
              <a:buAutoNum type="arabicPeriod"/>
              <a:defRPr/>
            </a:pPr>
            <a:r>
              <a:rPr lang="en-US" sz="1800" dirty="0">
                <a:effectLst>
                  <a:outerShdw blurRad="38100" dist="38100" dir="2700000" algn="tl">
                    <a:srgbClr val="FFFFFF"/>
                  </a:outerShdw>
                </a:effectLst>
              </a:rPr>
              <a:t>Statement of the Problem</a:t>
            </a:r>
          </a:p>
          <a:p>
            <a:pPr marL="457200" indent="-457200">
              <a:buFontTx/>
              <a:buAutoNum type="arabicPeriod"/>
              <a:defRPr/>
            </a:pPr>
            <a:r>
              <a:rPr lang="en-US" sz="1800" dirty="0">
                <a:effectLst>
                  <a:outerShdw blurRad="38100" dist="38100" dir="2700000" algn="tl">
                    <a:srgbClr val="FFFFFF"/>
                  </a:outerShdw>
                </a:effectLst>
              </a:rPr>
              <a:t>Review of Literature</a:t>
            </a:r>
          </a:p>
          <a:p>
            <a:pPr marL="457200" indent="-457200">
              <a:buFontTx/>
              <a:buAutoNum type="arabicPeriod"/>
              <a:defRPr/>
            </a:pPr>
            <a:r>
              <a:rPr lang="en-US" sz="1800" dirty="0">
                <a:effectLst>
                  <a:outerShdw blurRad="38100" dist="38100" dir="2700000" algn="tl">
                    <a:srgbClr val="FFFFFF"/>
                  </a:outerShdw>
                </a:effectLst>
              </a:rPr>
              <a:t>Objectives of the Study</a:t>
            </a:r>
          </a:p>
          <a:p>
            <a:pPr marL="457200" indent="-457200">
              <a:buFontTx/>
              <a:buAutoNum type="arabicPeriod"/>
              <a:defRPr/>
            </a:pPr>
            <a:r>
              <a:rPr lang="en-US" sz="1800" dirty="0">
                <a:effectLst>
                  <a:outerShdw blurRad="38100" dist="38100" dir="2700000" algn="tl">
                    <a:srgbClr val="FFFFFF"/>
                  </a:outerShdw>
                </a:effectLst>
              </a:rPr>
              <a:t>Hypotheses for the Study</a:t>
            </a:r>
          </a:p>
          <a:p>
            <a:pPr marL="457200" indent="-457200">
              <a:buFontTx/>
              <a:buAutoNum type="arabicPeriod"/>
              <a:defRPr/>
            </a:pPr>
            <a:r>
              <a:rPr lang="en-US" sz="1800" dirty="0">
                <a:effectLst>
                  <a:outerShdw blurRad="38100" dist="38100" dir="2700000" algn="tl">
                    <a:srgbClr val="FFFFFF"/>
                  </a:outerShdw>
                </a:effectLst>
              </a:rPr>
              <a:t>Research Design and Methodology</a:t>
            </a:r>
          </a:p>
          <a:p>
            <a:pPr marL="457200" indent="-457200">
              <a:buFontTx/>
              <a:buAutoNum type="arabicPeriod"/>
              <a:defRPr/>
            </a:pPr>
            <a:r>
              <a:rPr lang="en-US" sz="1800" dirty="0">
                <a:effectLst>
                  <a:outerShdw blurRad="38100" dist="38100" dir="2700000" algn="tl">
                    <a:srgbClr val="FFFFFF"/>
                  </a:outerShdw>
                </a:effectLst>
              </a:rPr>
              <a:t>Conceptual Framework</a:t>
            </a:r>
          </a:p>
          <a:p>
            <a:pPr marL="457200" indent="-457200">
              <a:buFont typeface="Wingdings" panose="05000000000000000000" pitchFamily="2" charset="2"/>
              <a:buAutoNum type="arabicPeriod" startAt="9"/>
              <a:defRPr/>
            </a:pPr>
            <a:r>
              <a:rPr lang="en-US" sz="1800" dirty="0">
                <a:effectLst>
                  <a:outerShdw blurRad="38100" dist="38100" dir="2700000" algn="tl">
                    <a:srgbClr val="FFFFFF"/>
                  </a:outerShdw>
                </a:effectLst>
              </a:rPr>
              <a:t>Report Writing and Implications of the Study</a:t>
            </a:r>
          </a:p>
          <a:p>
            <a:pPr marL="457200" indent="-457200">
              <a:buFont typeface="Wingdings" panose="05000000000000000000" pitchFamily="2" charset="2"/>
              <a:buAutoNum type="arabicPeriod" startAt="9"/>
              <a:defRPr/>
            </a:pPr>
            <a:r>
              <a:rPr lang="en-US" sz="1800" dirty="0">
                <a:effectLst>
                  <a:outerShdw blurRad="38100" dist="38100" dir="2700000" algn="tl">
                    <a:srgbClr val="FFFFFF"/>
                  </a:outerShdw>
                </a:effectLst>
              </a:rPr>
              <a:t>Conclusion</a:t>
            </a:r>
          </a:p>
          <a:p>
            <a:pPr marL="457200" indent="-457200">
              <a:buFont typeface="Wingdings" panose="05000000000000000000" pitchFamily="2" charset="2"/>
              <a:buAutoNum type="arabicPeriod" startAt="9"/>
              <a:defRPr/>
            </a:pPr>
            <a:r>
              <a:rPr lang="en-US" sz="1800" dirty="0">
                <a:effectLst>
                  <a:outerShdw blurRad="38100" dist="38100" dir="2700000" algn="tl">
                    <a:srgbClr val="FFFFFF"/>
                  </a:outerShdw>
                </a:effectLst>
              </a:rPr>
              <a:t>Select Bibliography</a:t>
            </a:r>
          </a:p>
          <a:p>
            <a:pPr marL="457200" indent="-457200">
              <a:buNone/>
              <a:defRPr/>
            </a:pPr>
            <a:endParaRPr lang="en-US" sz="1800" dirty="0">
              <a:effectLst>
                <a:outerShdw blurRad="38100" dist="38100" dir="2700000" algn="tl">
                  <a:srgbClr val="FFFFFF"/>
                </a:outerShdw>
              </a:effectLst>
            </a:endParaRPr>
          </a:p>
          <a:p>
            <a:pPr marL="457200" indent="-457200">
              <a:buNone/>
              <a:defRPr/>
            </a:pPr>
            <a:endParaRPr lang="en-IN" sz="1800" dirty="0">
              <a:effectLst>
                <a:outerShdw blurRad="38100" dist="38100" dir="2700000" algn="tl">
                  <a:srgbClr val="FFFFFF"/>
                </a:outerShdw>
              </a:effectLst>
            </a:endParaRPr>
          </a:p>
        </p:txBody>
      </p:sp>
    </p:spTree>
  </p:cSld>
  <p:clrMapOvr>
    <a:masterClrMapping/>
  </p:clrMapOvr>
  <p:transition spd="slow">
    <p:push dir="u"/>
  </p:transition>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0"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38882" y="639193"/>
            <a:ext cx="3571810" cy="3573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100" kern="1200">
                <a:solidFill>
                  <a:schemeClr val="tx1"/>
                </a:solidFill>
                <a:latin typeface="+mj-lt"/>
                <a:ea typeface="+mj-ea"/>
                <a:cs typeface="+mj-cs"/>
              </a:rPr>
              <a:t>Thank You</a:t>
            </a:r>
          </a:p>
          <a:p>
            <a:pPr>
              <a:lnSpc>
                <a:spcPct val="90000"/>
              </a:lnSpc>
              <a:spcBef>
                <a:spcPct val="0"/>
              </a:spcBef>
              <a:spcAft>
                <a:spcPts val="600"/>
              </a:spcAft>
            </a:pPr>
            <a:r>
              <a:rPr lang="en-US" sz="5100" kern="1200">
                <a:solidFill>
                  <a:schemeClr val="tx1"/>
                </a:solidFill>
                <a:latin typeface="+mj-lt"/>
                <a:ea typeface="+mj-ea"/>
                <a:cs typeface="+mj-cs"/>
              </a:rPr>
              <a:t>Stay @home and stay Safe</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COVID-19 - Government of Odisha">
            <a:extLst>
              <a:ext uri="{FF2B5EF4-FFF2-40B4-BE49-F238E27FC236}">
                <a16:creationId xmlns:a16="http://schemas.microsoft.com/office/drawing/2014/main" id="{315AD595-1C32-49B8-86BD-5C7F14FBC0D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993" y="640080"/>
            <a:ext cx="6967222"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08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9464D47-3A01-43F6-BA98-F6D627FCA94D}"/>
              </a:ext>
            </a:extLst>
          </p:cNvPr>
          <p:cNvSpPr>
            <a:spLocks noGrp="1"/>
          </p:cNvSpPr>
          <p:nvPr>
            <p:ph type="body" idx="4294967295"/>
          </p:nvPr>
        </p:nvSpPr>
        <p:spPr>
          <a:xfrm>
            <a:off x="286603" y="588769"/>
            <a:ext cx="11655188" cy="4950258"/>
          </a:xfrm>
        </p:spPr>
        <p:txBody>
          <a:bodyPr>
            <a:noAutofit/>
          </a:bodyPr>
          <a:lstStyle/>
          <a:p>
            <a:pPr marL="292100" indent="-292100">
              <a:lnSpc>
                <a:spcPct val="150000"/>
              </a:lnSpc>
              <a:buNone/>
            </a:pPr>
            <a:r>
              <a:rPr lang="en-IN" altLang="en-US" dirty="0">
                <a:latin typeface="Times New Roman" panose="02020603050405020304" pitchFamily="18" charset="0"/>
                <a:cs typeface="Times New Roman" panose="02020603050405020304" pitchFamily="18" charset="0"/>
              </a:rPr>
              <a:t>Which of these can be classified as research?</a:t>
            </a:r>
          </a:p>
          <a:p>
            <a:pPr marL="292100" indent="-292100" algn="just">
              <a:lnSpc>
                <a:spcPct val="150000"/>
              </a:lnSpc>
              <a:buNone/>
            </a:pPr>
            <a:r>
              <a:rPr lang="en-IN" altLang="en-US" dirty="0">
                <a:latin typeface="Times New Roman" panose="02020603050405020304" pitchFamily="18" charset="0"/>
                <a:cs typeface="Times New Roman" panose="02020603050405020304" pitchFamily="18" charset="0"/>
              </a:rPr>
              <a:t>[1] Samad prepared a paper on “</a:t>
            </a:r>
            <a:r>
              <a:rPr lang="en-IN" altLang="en-US" b="1" dirty="0">
                <a:latin typeface="Times New Roman" panose="02020603050405020304" pitchFamily="18" charset="0"/>
                <a:cs typeface="Times New Roman" panose="02020603050405020304" pitchFamily="18" charset="0"/>
              </a:rPr>
              <a:t>computer usage in  secondary schools</a:t>
            </a:r>
            <a:r>
              <a:rPr lang="en-IN" altLang="en-US" dirty="0">
                <a:latin typeface="Times New Roman" panose="02020603050405020304" pitchFamily="18" charset="0"/>
                <a:cs typeface="Times New Roman" panose="02020603050405020304" pitchFamily="18" charset="0"/>
              </a:rPr>
              <a:t>” after reviewing literature on the subject available in his university library.</a:t>
            </a:r>
          </a:p>
          <a:p>
            <a:pPr marL="292100" indent="-292100" algn="just">
              <a:lnSpc>
                <a:spcPct val="150000"/>
              </a:lnSpc>
              <a:buNone/>
            </a:pPr>
            <a:r>
              <a:rPr lang="en-IN" altLang="en-US" dirty="0">
                <a:latin typeface="Times New Roman" panose="02020603050405020304" pitchFamily="18" charset="0"/>
                <a:cs typeface="Times New Roman" panose="02020603050405020304" pitchFamily="18" charset="0"/>
              </a:rPr>
              <a:t>[2] Manoj says that he has researched and completed a document which gives information about the age of his </a:t>
            </a:r>
            <a:r>
              <a:rPr lang="en-IN" altLang="en-US" b="1" dirty="0">
                <a:latin typeface="Times New Roman" panose="02020603050405020304" pitchFamily="18" charset="0"/>
                <a:cs typeface="Times New Roman" panose="02020603050405020304" pitchFamily="18" charset="0"/>
              </a:rPr>
              <a:t>students, </a:t>
            </a:r>
            <a:r>
              <a:rPr lang="en-IN" altLang="en-US" dirty="0">
                <a:latin typeface="Times New Roman" panose="02020603050405020304" pitchFamily="18" charset="0"/>
                <a:cs typeface="Times New Roman" panose="02020603050405020304" pitchFamily="18" charset="0"/>
              </a:rPr>
              <a:t>their  results, their parents income and distance of their schools from the District Office.</a:t>
            </a:r>
          </a:p>
          <a:p>
            <a:pPr marL="292100" indent="-292100" algn="just">
              <a:lnSpc>
                <a:spcPct val="150000"/>
              </a:lnSpc>
              <a:buNone/>
            </a:pPr>
            <a:r>
              <a:rPr lang="en-IN" altLang="en-US" dirty="0">
                <a:latin typeface="Times New Roman" panose="02020603050405020304" pitchFamily="18" charset="0"/>
                <a:cs typeface="Times New Roman" panose="02020603050405020304" pitchFamily="18" charset="0"/>
              </a:rPr>
              <a:t>[3] Kim participated in a workshop on </a:t>
            </a:r>
            <a:r>
              <a:rPr lang="en-IN" altLang="en-US" b="1" dirty="0">
                <a:latin typeface="Times New Roman" panose="02020603050405020304" pitchFamily="18" charset="0"/>
                <a:cs typeface="Times New Roman" panose="02020603050405020304" pitchFamily="18" charset="0"/>
              </a:rPr>
              <a:t>curriculum development </a:t>
            </a:r>
            <a:r>
              <a:rPr lang="en-IN" altLang="en-US" dirty="0">
                <a:latin typeface="Times New Roman" panose="02020603050405020304" pitchFamily="18" charset="0"/>
                <a:cs typeface="Times New Roman" panose="02020603050405020304" pitchFamily="18" charset="0"/>
              </a:rPr>
              <a:t>and prepared what he calls, a  report on the curriculum for Engineers.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3A8EFF2-FB0F-4CD2-9551-8028053D95AA}"/>
              </a:ext>
            </a:extLst>
          </p:cNvPr>
          <p:cNvSpPr>
            <a:spLocks noGrp="1"/>
          </p:cNvSpPr>
          <p:nvPr>
            <p:ph type="body" idx="4294967295"/>
          </p:nvPr>
        </p:nvSpPr>
        <p:spPr>
          <a:xfrm>
            <a:off x="1960368" y="1825625"/>
            <a:ext cx="9393432" cy="4351338"/>
          </a:xfrm>
        </p:spPr>
        <p:txBody>
          <a:bodyPr/>
          <a:lstStyle/>
          <a:p>
            <a:pPr marL="292100" indent="-292100" algn="ctr">
              <a:buNone/>
            </a:pPr>
            <a:endParaRPr lang="en-IN" altLang="en-US" dirty="0">
              <a:latin typeface="Times New Roman" panose="02020603050405020304" pitchFamily="18" charset="0"/>
              <a:cs typeface="Times New Roman" panose="02020603050405020304" pitchFamily="18" charset="0"/>
            </a:endParaRPr>
          </a:p>
          <a:p>
            <a:pPr marL="292100" indent="-292100" algn="ctr">
              <a:buNone/>
            </a:pPr>
            <a:r>
              <a:rPr lang="en-IN" altLang="en-US" sz="3200" dirty="0">
                <a:latin typeface="Times New Roman" panose="02020603050405020304" pitchFamily="18" charset="0"/>
                <a:cs typeface="Times New Roman" panose="02020603050405020304" pitchFamily="18" charset="0"/>
              </a:rPr>
              <a:t>	None of the above examples can be classified under the name research.</a:t>
            </a:r>
          </a:p>
          <a:p>
            <a:pPr marL="292100" indent="-292100" algn="ctr">
              <a:buNone/>
            </a:pPr>
            <a:endParaRPr lang="en-IN" alt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6" name="Rectangle 2">
            <a:extLst>
              <a:ext uri="{FF2B5EF4-FFF2-40B4-BE49-F238E27FC236}">
                <a16:creationId xmlns:a16="http://schemas.microsoft.com/office/drawing/2014/main" id="{1AAACEDC-E40B-458E-B086-85941BD08AF8}"/>
              </a:ext>
            </a:extLst>
          </p:cNvPr>
          <p:cNvSpPr>
            <a:spLocks noGrp="1"/>
          </p:cNvSpPr>
          <p:nvPr>
            <p:ph type="body" idx="4294967295"/>
          </p:nvPr>
        </p:nvSpPr>
        <p:spPr>
          <a:xfrm>
            <a:off x="530679" y="628650"/>
            <a:ext cx="5870121" cy="5548313"/>
          </a:xfrm>
        </p:spPr>
        <p:txBody>
          <a:bodyPr vert="horz" lIns="91440" tIns="45720" rIns="91440" bIns="45720" rtlCol="0">
            <a:normAutofit/>
          </a:bodyPr>
          <a:lstStyle/>
          <a:p>
            <a:pPr marL="0" indent="0" algn="just">
              <a:buNone/>
            </a:pPr>
            <a:r>
              <a:rPr lang="en-US" altLang="en-US" sz="1600" b="1" dirty="0"/>
              <a:t>Consider the following case which is an example of research</a:t>
            </a:r>
          </a:p>
          <a:p>
            <a:pPr marL="0" indent="0" algn="just">
              <a:buNone/>
            </a:pPr>
            <a:endParaRPr lang="en-US" altLang="en-US" sz="1600" b="1" dirty="0"/>
          </a:p>
          <a:p>
            <a:pPr marL="0" indent="0" algn="just">
              <a:buNone/>
            </a:pPr>
            <a:r>
              <a:rPr lang="en-US" altLang="en-US" sz="1600" dirty="0"/>
              <a:t>•A general manager of a car producing company was concerned with the complaints received from the car users that the car they produce have some problems with sound at the dash board and the rear passenger seat after few thousand kilometers of driving.</a:t>
            </a:r>
          </a:p>
          <a:p>
            <a:pPr marL="0" indent="0" algn="just">
              <a:buNone/>
            </a:pPr>
            <a:endParaRPr lang="en-US" altLang="en-US" sz="1600" dirty="0"/>
          </a:p>
          <a:p>
            <a:pPr marL="0" indent="0" algn="just">
              <a:buNone/>
            </a:pPr>
            <a:r>
              <a:rPr lang="en-US" altLang="en-US" sz="1600" dirty="0"/>
              <a:t>•He obtained information from the company workers to identify the various factors influencing the problem.</a:t>
            </a:r>
          </a:p>
          <a:p>
            <a:pPr marL="0" indent="0" algn="just">
              <a:buNone/>
            </a:pPr>
            <a:endParaRPr lang="en-US" altLang="en-US" sz="1600" dirty="0"/>
          </a:p>
          <a:p>
            <a:pPr marL="0" indent="0" algn="just">
              <a:buNone/>
            </a:pPr>
            <a:r>
              <a:rPr lang="en-US" altLang="en-US" sz="1600" dirty="0"/>
              <a:t>•He then formulated the problem and generated guesses (hypotheses).</a:t>
            </a:r>
          </a:p>
          <a:p>
            <a:pPr marL="0" indent="0" algn="just">
              <a:buNone/>
            </a:pPr>
            <a:endParaRPr lang="en-US" altLang="en-US" sz="1600" dirty="0"/>
          </a:p>
          <a:p>
            <a:pPr marL="0" indent="0" algn="just">
              <a:buNone/>
            </a:pPr>
            <a:r>
              <a:rPr lang="en-US" altLang="en-US" sz="1600" dirty="0"/>
              <a:t>•He constructed a checklist and obtained requisite information from a representative sample of cars.</a:t>
            </a:r>
          </a:p>
          <a:p>
            <a:pPr marL="0" indent="0" algn="just">
              <a:buNone/>
            </a:pPr>
            <a:endParaRPr lang="en-US" altLang="en-US" sz="1600" dirty="0"/>
          </a:p>
          <a:p>
            <a:pPr marL="0" indent="0" algn="just">
              <a:buNone/>
            </a:pPr>
            <a:r>
              <a:rPr lang="en-US" altLang="en-US" sz="1600" dirty="0"/>
              <a:t>•He analyzed the collected data, interpreted the results in the light of his hypotheses and reached conclusions.</a:t>
            </a:r>
          </a:p>
        </p:txBody>
      </p:sp>
      <p:pic>
        <p:nvPicPr>
          <p:cNvPr id="1028" name="Picture 4" descr="20 Most Common Car Complaints | Car Bibles">
            <a:extLst>
              <a:ext uri="{FF2B5EF4-FFF2-40B4-BE49-F238E27FC236}">
                <a16:creationId xmlns:a16="http://schemas.microsoft.com/office/drawing/2014/main" id="{86F2FF03-7CA0-469F-84E6-C09B1A5119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989" r="35972"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Top 5 most common car complaints - Awe.some">
            <a:extLst>
              <a:ext uri="{FF2B5EF4-FFF2-40B4-BE49-F238E27FC236}">
                <a16:creationId xmlns:a16="http://schemas.microsoft.com/office/drawing/2014/main" id="{FA880284-A54C-4E43-8BF4-E386DEDE9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74745" y="976746"/>
            <a:ext cx="2071047" cy="15532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410" name="Rectangle 2">
            <a:extLst>
              <a:ext uri="{FF2B5EF4-FFF2-40B4-BE49-F238E27FC236}">
                <a16:creationId xmlns:a16="http://schemas.microsoft.com/office/drawing/2014/main" id="{9341B9A6-9DE6-404F-AB40-069FA7E80480}"/>
              </a:ext>
            </a:extLst>
          </p:cNvPr>
          <p:cNvSpPr>
            <a:spLocks noGrp="1"/>
          </p:cNvSpPr>
          <p:nvPr>
            <p:ph type="body" idx="4294967295"/>
          </p:nvPr>
        </p:nvSpPr>
        <p:spPr>
          <a:xfrm>
            <a:off x="4447308" y="591344"/>
            <a:ext cx="7271216" cy="5585619"/>
          </a:xfrm>
        </p:spPr>
        <p:txBody>
          <a:bodyPr vert="horz" lIns="91440" tIns="45720" rIns="91440" bIns="45720" rtlCol="0" anchor="ctr">
            <a:normAutofit/>
          </a:bodyPr>
          <a:lstStyle/>
          <a:p>
            <a:pPr marL="0" indent="0">
              <a:buNone/>
              <a:defRPr/>
            </a:pPr>
            <a:r>
              <a:rPr lang="en-US" altLang="en-US" sz="2000" dirty="0">
                <a:latin typeface="Times New Roman" panose="02020603050405020304" pitchFamily="18" charset="0"/>
                <a:cs typeface="Times New Roman" panose="02020603050405020304" pitchFamily="18" charset="0"/>
              </a:rPr>
              <a:t>• Research is systematic, because it follows certain steps that are logical in order. These steps are:</a:t>
            </a:r>
          </a:p>
          <a:p>
            <a:pPr indent="0">
              <a:buNone/>
              <a:defRPr/>
            </a:pPr>
            <a:r>
              <a:rPr lang="en-US" altLang="en-US" sz="2000" b="1" dirty="0">
                <a:latin typeface="Times New Roman" panose="02020603050405020304" pitchFamily="18" charset="0"/>
                <a:cs typeface="Times New Roman" panose="02020603050405020304" pitchFamily="18" charset="0"/>
              </a:rPr>
              <a:t>1. Understanding the nature of problem </a:t>
            </a:r>
            <a:r>
              <a:rPr lang="en-US" altLang="en-US" sz="2000" dirty="0">
                <a:latin typeface="Times New Roman" panose="02020603050405020304" pitchFamily="18" charset="0"/>
                <a:cs typeface="Times New Roman" panose="02020603050405020304" pitchFamily="18" charset="0"/>
              </a:rPr>
              <a:t>to be studied and identifying the related area of knowledge.</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r>
              <a:rPr lang="en-US" altLang="en-US" sz="2000" dirty="0">
                <a:latin typeface="Times New Roman" panose="02020603050405020304" pitchFamily="18" charset="0"/>
                <a:cs typeface="Times New Roman" panose="02020603050405020304" pitchFamily="18" charset="0"/>
              </a:rPr>
              <a:t>2. </a:t>
            </a:r>
            <a:r>
              <a:rPr lang="en-US" altLang="en-US" sz="2000" b="1" dirty="0">
                <a:latin typeface="Times New Roman" panose="02020603050405020304" pitchFamily="18" charset="0"/>
                <a:cs typeface="Times New Roman" panose="02020603050405020304" pitchFamily="18" charset="0"/>
              </a:rPr>
              <a:t>Reviewing literature</a:t>
            </a:r>
            <a:r>
              <a:rPr lang="en-US" altLang="en-US" sz="2000" dirty="0">
                <a:latin typeface="Times New Roman" panose="02020603050405020304" pitchFamily="18" charset="0"/>
                <a:cs typeface="Times New Roman" panose="02020603050405020304" pitchFamily="18" charset="0"/>
              </a:rPr>
              <a:t> to understand how others have</a:t>
            </a:r>
          </a:p>
          <a:p>
            <a:pPr marL="0" indent="0">
              <a:buNone/>
              <a:defRPr/>
            </a:pPr>
            <a:r>
              <a:rPr lang="en-US" altLang="en-US" sz="2000" dirty="0">
                <a:latin typeface="Times New Roman" panose="02020603050405020304" pitchFamily="18" charset="0"/>
                <a:cs typeface="Times New Roman" panose="02020603050405020304" pitchFamily="18" charset="0"/>
              </a:rPr>
              <a:t>approached or dealt with the problem.</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r>
              <a:rPr lang="en-US" altLang="en-US" sz="2000" dirty="0">
                <a:latin typeface="Times New Roman" panose="02020603050405020304" pitchFamily="18" charset="0"/>
                <a:cs typeface="Times New Roman" panose="02020603050405020304" pitchFamily="18" charset="0"/>
              </a:rPr>
              <a:t>3. </a:t>
            </a:r>
            <a:r>
              <a:rPr lang="en-US" altLang="en-US" sz="2000" b="1" dirty="0">
                <a:latin typeface="Times New Roman" panose="02020603050405020304" pitchFamily="18" charset="0"/>
                <a:cs typeface="Times New Roman" panose="02020603050405020304" pitchFamily="18" charset="0"/>
              </a:rPr>
              <a:t>Collecting data</a:t>
            </a:r>
            <a:r>
              <a:rPr lang="en-US" altLang="en-US" sz="2000" dirty="0">
                <a:latin typeface="Times New Roman" panose="02020603050405020304" pitchFamily="18" charset="0"/>
                <a:cs typeface="Times New Roman" panose="02020603050405020304" pitchFamily="18" charset="0"/>
              </a:rPr>
              <a:t> in an organized and controlled manner so as to arrive at valid decisions.</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r>
              <a:rPr lang="en-US" altLang="en-US" sz="2000" dirty="0">
                <a:latin typeface="Times New Roman" panose="02020603050405020304" pitchFamily="18" charset="0"/>
                <a:cs typeface="Times New Roman" panose="02020603050405020304" pitchFamily="18" charset="0"/>
              </a:rPr>
              <a:t>4. </a:t>
            </a:r>
            <a:r>
              <a:rPr lang="en-US" altLang="en-US" sz="2000" b="1" dirty="0">
                <a:latin typeface="Times New Roman" panose="02020603050405020304" pitchFamily="18" charset="0"/>
                <a:cs typeface="Times New Roman" panose="02020603050405020304" pitchFamily="18" charset="0"/>
              </a:rPr>
              <a:t>Analyzing data</a:t>
            </a:r>
            <a:r>
              <a:rPr lang="en-US" altLang="en-US" sz="2000" dirty="0">
                <a:latin typeface="Times New Roman" panose="02020603050405020304" pitchFamily="18" charset="0"/>
                <a:cs typeface="Times New Roman" panose="02020603050405020304" pitchFamily="18" charset="0"/>
              </a:rPr>
              <a:t> appropriate to the problem.</a:t>
            </a:r>
          </a:p>
          <a:p>
            <a:pPr marL="0" indent="0">
              <a:buNone/>
              <a:defRPr/>
            </a:pPr>
            <a:endParaRPr lang="en-US" altLang="en-US" sz="2000" dirty="0">
              <a:latin typeface="Times New Roman" panose="02020603050405020304" pitchFamily="18" charset="0"/>
              <a:cs typeface="Times New Roman" panose="02020603050405020304" pitchFamily="18" charset="0"/>
            </a:endParaRPr>
          </a:p>
          <a:p>
            <a:pPr marL="0" indent="0">
              <a:buNone/>
              <a:defRPr/>
            </a:pPr>
            <a:r>
              <a:rPr lang="en-US" altLang="en-US" sz="2000" dirty="0">
                <a:latin typeface="Times New Roman" panose="02020603050405020304" pitchFamily="18" charset="0"/>
                <a:cs typeface="Times New Roman" panose="02020603050405020304" pitchFamily="18" charset="0"/>
              </a:rPr>
              <a:t>5. </a:t>
            </a:r>
            <a:r>
              <a:rPr lang="en-US" altLang="en-US" sz="2000" b="1" dirty="0">
                <a:latin typeface="Times New Roman" panose="02020603050405020304" pitchFamily="18" charset="0"/>
                <a:cs typeface="Times New Roman" panose="02020603050405020304" pitchFamily="18" charset="0"/>
              </a:rPr>
              <a:t>Drawing conclusions </a:t>
            </a:r>
            <a:r>
              <a:rPr lang="en-US" altLang="en-US" sz="2000" dirty="0">
                <a:latin typeface="Times New Roman" panose="02020603050405020304" pitchFamily="18" charset="0"/>
                <a:cs typeface="Times New Roman" panose="02020603050405020304" pitchFamily="18" charset="0"/>
              </a:rPr>
              <a:t>and making generalizations.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fade">
                                      <p:cBhvr>
                                        <p:cTn id="7" dur="500"/>
                                        <p:tgtEl>
                                          <p:spTgt spid="174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10">
                                            <p:txEl>
                                              <p:pRg st="1" end="1"/>
                                            </p:txEl>
                                          </p:spTgt>
                                        </p:tgtEl>
                                        <p:attrNameLst>
                                          <p:attrName>style.visibility</p:attrName>
                                        </p:attrNameLst>
                                      </p:cBhvr>
                                      <p:to>
                                        <p:strVal val="visible"/>
                                      </p:to>
                                    </p:set>
                                    <p:animEffect transition="in" filter="fade">
                                      <p:cBhvr>
                                        <p:cTn id="12" dur="500"/>
                                        <p:tgtEl>
                                          <p:spTgt spid="1741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10">
                                            <p:txEl>
                                              <p:pRg st="3" end="3"/>
                                            </p:txEl>
                                          </p:spTgt>
                                        </p:tgtEl>
                                        <p:attrNameLst>
                                          <p:attrName>style.visibility</p:attrName>
                                        </p:attrNameLst>
                                      </p:cBhvr>
                                      <p:to>
                                        <p:strVal val="visible"/>
                                      </p:to>
                                    </p:set>
                                    <p:animEffect transition="in" filter="fade">
                                      <p:cBhvr>
                                        <p:cTn id="17" dur="500"/>
                                        <p:tgtEl>
                                          <p:spTgt spid="17410">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410">
                                            <p:txEl>
                                              <p:pRg st="4" end="4"/>
                                            </p:txEl>
                                          </p:spTgt>
                                        </p:tgtEl>
                                        <p:attrNameLst>
                                          <p:attrName>style.visibility</p:attrName>
                                        </p:attrNameLst>
                                      </p:cBhvr>
                                      <p:to>
                                        <p:strVal val="visible"/>
                                      </p:to>
                                    </p:set>
                                    <p:animEffect transition="in" filter="fade">
                                      <p:cBhvr>
                                        <p:cTn id="22" dur="500"/>
                                        <p:tgtEl>
                                          <p:spTgt spid="17410">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410">
                                            <p:txEl>
                                              <p:pRg st="6" end="6"/>
                                            </p:txEl>
                                          </p:spTgt>
                                        </p:tgtEl>
                                        <p:attrNameLst>
                                          <p:attrName>style.visibility</p:attrName>
                                        </p:attrNameLst>
                                      </p:cBhvr>
                                      <p:to>
                                        <p:strVal val="visible"/>
                                      </p:to>
                                    </p:set>
                                    <p:animEffect transition="in" filter="fade">
                                      <p:cBhvr>
                                        <p:cTn id="27" dur="500"/>
                                        <p:tgtEl>
                                          <p:spTgt spid="17410">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410">
                                            <p:txEl>
                                              <p:pRg st="8" end="8"/>
                                            </p:txEl>
                                          </p:spTgt>
                                        </p:tgtEl>
                                        <p:attrNameLst>
                                          <p:attrName>style.visibility</p:attrName>
                                        </p:attrNameLst>
                                      </p:cBhvr>
                                      <p:to>
                                        <p:strVal val="visible"/>
                                      </p:to>
                                    </p:set>
                                    <p:animEffect transition="in" filter="fade">
                                      <p:cBhvr>
                                        <p:cTn id="32" dur="500"/>
                                        <p:tgtEl>
                                          <p:spTgt spid="17410">
                                            <p:txEl>
                                              <p:pRg st="8" end="8"/>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410">
                                            <p:txEl>
                                              <p:pRg st="10" end="10"/>
                                            </p:txEl>
                                          </p:spTgt>
                                        </p:tgtEl>
                                        <p:attrNameLst>
                                          <p:attrName>style.visibility</p:attrName>
                                        </p:attrNameLst>
                                      </p:cBhvr>
                                      <p:to>
                                        <p:strVal val="visible"/>
                                      </p:to>
                                    </p:set>
                                    <p:animEffect transition="in" filter="fade">
                                      <p:cBhvr>
                                        <p:cTn id="37" dur="500"/>
                                        <p:tgtEl>
                                          <p:spTgt spid="1741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B7A2-426B-49CD-9CDF-14684AD15714}"/>
              </a:ext>
            </a:extLst>
          </p:cNvPr>
          <p:cNvSpPr>
            <a:spLocks noGrp="1"/>
          </p:cNvSpPr>
          <p:nvPr>
            <p:ph type="title"/>
          </p:nvPr>
        </p:nvSpPr>
        <p:spPr>
          <a:xfrm>
            <a:off x="838200" y="365126"/>
            <a:ext cx="10515600" cy="315912"/>
          </a:xfrm>
        </p:spPr>
        <p:txBody>
          <a:bodyPr>
            <a:normAutofit fontScale="90000"/>
          </a:bodyPr>
          <a:lstStyle/>
          <a:p>
            <a:r>
              <a:rPr lang="en-AU" dirty="0"/>
              <a:t>OBJECTIVES OF RESEARCH </a:t>
            </a:r>
          </a:p>
        </p:txBody>
      </p:sp>
      <p:sp>
        <p:nvSpPr>
          <p:cNvPr id="3" name="Content Placeholder 2">
            <a:extLst>
              <a:ext uri="{FF2B5EF4-FFF2-40B4-BE49-F238E27FC236}">
                <a16:creationId xmlns:a16="http://schemas.microsoft.com/office/drawing/2014/main" id="{B996356D-0D0D-48B2-B714-BF285236F5D6}"/>
              </a:ext>
            </a:extLst>
          </p:cNvPr>
          <p:cNvSpPr>
            <a:spLocks noGrp="1"/>
          </p:cNvSpPr>
          <p:nvPr>
            <p:ph idx="1"/>
          </p:nvPr>
        </p:nvSpPr>
        <p:spPr>
          <a:xfrm>
            <a:off x="286603" y="1108364"/>
            <a:ext cx="11532358" cy="4897582"/>
          </a:xfrm>
        </p:spPr>
        <p:txBody>
          <a:bodyPr>
            <a:noAutofit/>
          </a:bodyPr>
          <a:lstStyle/>
          <a:p>
            <a:pPr marL="0" indent="0" algn="just">
              <a:buNone/>
            </a:pPr>
            <a:r>
              <a:rPr lang="en-GB" sz="2400" dirty="0">
                <a:latin typeface="Times New Roman" panose="02020603050405020304" pitchFamily="18" charset="0"/>
                <a:cs typeface="Times New Roman" panose="02020603050405020304" pitchFamily="18" charset="0"/>
              </a:rPr>
              <a:t>1. </a:t>
            </a:r>
            <a:r>
              <a:rPr lang="en-GB" sz="2400" i="1" dirty="0">
                <a:latin typeface="Times New Roman" panose="02020603050405020304" pitchFamily="18" charset="0"/>
                <a:cs typeface="Times New Roman" panose="02020603050405020304" pitchFamily="18" charset="0"/>
              </a:rPr>
              <a:t>To </a:t>
            </a:r>
            <a:r>
              <a:rPr lang="en-GB" sz="2400" b="1" i="1" u="sng" dirty="0">
                <a:latin typeface="Times New Roman" panose="02020603050405020304" pitchFamily="18" charset="0"/>
                <a:cs typeface="Times New Roman" panose="02020603050405020304" pitchFamily="18" charset="0"/>
              </a:rPr>
              <a:t>gain familiarity with a phenomenon </a:t>
            </a:r>
            <a:r>
              <a:rPr lang="en-GB" sz="2400" dirty="0">
                <a:latin typeface="Times New Roman" panose="02020603050405020304" pitchFamily="18" charset="0"/>
                <a:cs typeface="Times New Roman" panose="02020603050405020304" pitchFamily="18" charset="0"/>
              </a:rPr>
              <a:t>or </a:t>
            </a:r>
            <a:r>
              <a:rPr lang="en-GB" sz="2400" i="1" u="sng" dirty="0">
                <a:latin typeface="Times New Roman" panose="02020603050405020304" pitchFamily="18" charset="0"/>
                <a:cs typeface="Times New Roman" panose="02020603050405020304" pitchFamily="18" charset="0"/>
              </a:rPr>
              <a:t>to achieve new insights </a:t>
            </a:r>
            <a:r>
              <a:rPr lang="en-GB" sz="2400" dirty="0">
                <a:latin typeface="Times New Roman" panose="02020603050405020304" pitchFamily="18" charset="0"/>
                <a:cs typeface="Times New Roman" panose="02020603050405020304" pitchFamily="18" charset="0"/>
              </a:rPr>
              <a:t>into it (studies with this object in view are termed as </a:t>
            </a:r>
            <a:r>
              <a:rPr lang="en-GB" sz="2400" i="1" u="sng" dirty="0">
                <a:latin typeface="Times New Roman" panose="02020603050405020304" pitchFamily="18" charset="0"/>
                <a:cs typeface="Times New Roman" panose="02020603050405020304" pitchFamily="18" charset="0"/>
              </a:rPr>
              <a:t>exploratory research studies</a:t>
            </a:r>
            <a:r>
              <a:rPr lang="en-GB" sz="2400" dirty="0">
                <a:latin typeface="Times New Roman" panose="02020603050405020304" pitchFamily="18" charset="0"/>
                <a:cs typeface="Times New Roman" panose="02020603050405020304" pitchFamily="18" charset="0"/>
              </a:rPr>
              <a:t>).</a:t>
            </a:r>
          </a:p>
          <a:p>
            <a:pPr algn="just"/>
            <a:endParaRPr lang="en-GB" sz="2400" dirty="0">
              <a:latin typeface="Times New Roman" panose="02020603050405020304" pitchFamily="18" charset="0"/>
              <a:cs typeface="Times New Roman" panose="02020603050405020304" pitchFamily="18" charset="0"/>
            </a:endParaRPr>
          </a:p>
          <a:p>
            <a:pPr marL="0" indent="0" algn="just">
              <a:buNone/>
            </a:pP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2. To </a:t>
            </a:r>
            <a:r>
              <a:rPr lang="en-GB" sz="2400" b="1" i="1" u="sng" dirty="0">
                <a:latin typeface="Times New Roman" panose="02020603050405020304" pitchFamily="18" charset="0"/>
                <a:cs typeface="Times New Roman" panose="02020603050405020304" pitchFamily="18" charset="0"/>
              </a:rPr>
              <a:t>portray accurately the characteristics </a:t>
            </a:r>
            <a:r>
              <a:rPr lang="en-GB" sz="2400" dirty="0">
                <a:latin typeface="Times New Roman" panose="02020603050405020304" pitchFamily="18" charset="0"/>
                <a:cs typeface="Times New Roman" panose="02020603050405020304" pitchFamily="18" charset="0"/>
              </a:rPr>
              <a:t>of a particular </a:t>
            </a:r>
            <a:r>
              <a:rPr lang="en-GB" sz="2400" b="1" dirty="0">
                <a:latin typeface="Times New Roman" panose="02020603050405020304" pitchFamily="18" charset="0"/>
                <a:cs typeface="Times New Roman" panose="02020603050405020304" pitchFamily="18" charset="0"/>
              </a:rPr>
              <a:t>individual, situation or a group</a:t>
            </a:r>
            <a:r>
              <a:rPr lang="en-GB" sz="2400" dirty="0">
                <a:latin typeface="Times New Roman" panose="02020603050405020304" pitchFamily="18" charset="0"/>
                <a:cs typeface="Times New Roman" panose="02020603050405020304" pitchFamily="18" charset="0"/>
              </a:rPr>
              <a:t> (studies with this object in view are known as </a:t>
            </a:r>
            <a:r>
              <a:rPr lang="en-GB" sz="2400" i="1" u="sng" dirty="0">
                <a:latin typeface="Times New Roman" panose="02020603050405020304" pitchFamily="18" charset="0"/>
                <a:cs typeface="Times New Roman" panose="02020603050405020304" pitchFamily="18" charset="0"/>
              </a:rPr>
              <a:t>descriptive </a:t>
            </a:r>
            <a:r>
              <a:rPr lang="en-GB" sz="2400" u="sng" dirty="0">
                <a:latin typeface="Times New Roman" panose="02020603050405020304" pitchFamily="18" charset="0"/>
                <a:cs typeface="Times New Roman" panose="02020603050405020304" pitchFamily="18" charset="0"/>
              </a:rPr>
              <a:t>research </a:t>
            </a:r>
            <a:r>
              <a:rPr lang="en-GB" sz="2400" dirty="0">
                <a:latin typeface="Times New Roman" panose="02020603050405020304" pitchFamily="18" charset="0"/>
                <a:cs typeface="Times New Roman" panose="02020603050405020304" pitchFamily="18" charset="0"/>
              </a:rPr>
              <a:t>studies).</a:t>
            </a:r>
          </a:p>
          <a:p>
            <a:pPr marL="0" indent="0" algn="just">
              <a:buNone/>
            </a:pPr>
            <a:endParaRPr lang="en-GB" sz="2400" dirty="0">
              <a:latin typeface="Times New Roman" panose="02020603050405020304" pitchFamily="18" charset="0"/>
              <a:cs typeface="Times New Roman" panose="02020603050405020304" pitchFamily="18" charset="0"/>
            </a:endParaRPr>
          </a:p>
          <a:p>
            <a:pPr marL="0" indent="0">
              <a:buNone/>
            </a:pP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3. To </a:t>
            </a:r>
            <a:r>
              <a:rPr lang="en-GB" sz="2400" b="1" i="1" u="sng" dirty="0">
                <a:latin typeface="Times New Roman" panose="02020603050405020304" pitchFamily="18" charset="0"/>
                <a:cs typeface="Times New Roman" panose="02020603050405020304" pitchFamily="18" charset="0"/>
              </a:rPr>
              <a:t>determine the frequency with which something occurs </a:t>
            </a:r>
            <a:r>
              <a:rPr lang="en-GB" sz="2400" dirty="0">
                <a:latin typeface="Times New Roman" panose="02020603050405020304" pitchFamily="18" charset="0"/>
                <a:cs typeface="Times New Roman" panose="02020603050405020304" pitchFamily="18" charset="0"/>
              </a:rPr>
              <a:t>or with which it is associated with something else (studies with this object in view are known as </a:t>
            </a:r>
            <a:r>
              <a:rPr lang="en-GB" sz="2400" i="1" u="sng" dirty="0">
                <a:latin typeface="Times New Roman" panose="02020603050405020304" pitchFamily="18" charset="0"/>
                <a:cs typeface="Times New Roman" panose="02020603050405020304" pitchFamily="18" charset="0"/>
              </a:rPr>
              <a:t>diagnostic </a:t>
            </a:r>
            <a:r>
              <a:rPr lang="en-GB" sz="2400" u="sng" dirty="0">
                <a:latin typeface="Times New Roman" panose="02020603050405020304" pitchFamily="18" charset="0"/>
                <a:cs typeface="Times New Roman" panose="02020603050405020304" pitchFamily="18" charset="0"/>
              </a:rPr>
              <a:t>research studies</a:t>
            </a:r>
            <a:r>
              <a:rPr lang="en-GB" sz="2400" dirty="0">
                <a:latin typeface="Times New Roman" panose="02020603050405020304" pitchFamily="18" charset="0"/>
                <a:cs typeface="Times New Roman" panose="02020603050405020304" pitchFamily="18" charset="0"/>
              </a:rPr>
              <a:t>)</a:t>
            </a:r>
          </a:p>
          <a:p>
            <a:pPr marL="0" indent="0">
              <a:buNone/>
            </a:pP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4. To test a hypothesis of a </a:t>
            </a:r>
            <a:r>
              <a:rPr lang="en-GB" sz="2400" b="1" i="1" u="sng" dirty="0">
                <a:latin typeface="Times New Roman" panose="02020603050405020304" pitchFamily="18" charset="0"/>
                <a:cs typeface="Times New Roman" panose="02020603050405020304" pitchFamily="18" charset="0"/>
              </a:rPr>
              <a:t>causal relationship between variables </a:t>
            </a:r>
            <a:r>
              <a:rPr lang="en-GB" sz="2400" dirty="0">
                <a:latin typeface="Times New Roman" panose="02020603050405020304" pitchFamily="18" charset="0"/>
                <a:cs typeface="Times New Roman" panose="02020603050405020304" pitchFamily="18" charset="0"/>
              </a:rPr>
              <a:t>(such studies are known as </a:t>
            </a:r>
            <a:r>
              <a:rPr lang="en-GB" sz="2400" i="1" u="sng" dirty="0">
                <a:latin typeface="Times New Roman" panose="02020603050405020304" pitchFamily="18" charset="0"/>
                <a:cs typeface="Times New Roman" panose="02020603050405020304" pitchFamily="18" charset="0"/>
              </a:rPr>
              <a:t>hypothesis-testing research studies</a:t>
            </a:r>
            <a:r>
              <a:rPr lang="en-GB" sz="2400" dirty="0">
                <a:latin typeface="Times New Roman" panose="02020603050405020304" pitchFamily="18" charset="0"/>
                <a:cs typeface="Times New Roman" panose="02020603050405020304" pitchFamily="18" charset="0"/>
              </a:rPr>
              <a:t>).</a:t>
            </a:r>
          </a:p>
          <a:p>
            <a:pPr marL="0" indent="0" algn="just">
              <a:buNone/>
            </a:pPr>
            <a:r>
              <a:rPr lang="en-GB" sz="2400" dirty="0">
                <a:latin typeface="Times New Roman" panose="02020603050405020304" pitchFamily="18" charset="0"/>
                <a:cs typeface="Times New Roman" panose="02020603050405020304" pitchFamily="18" charset="0"/>
              </a:rPr>
              <a:t> </a:t>
            </a:r>
            <a:br>
              <a:rPr lang="en-GB" sz="2400" dirty="0">
                <a:latin typeface="Times New Roman" panose="02020603050405020304" pitchFamily="18" charset="0"/>
                <a:cs typeface="Times New Roman" panose="02020603050405020304" pitchFamily="18" charset="0"/>
              </a:rPr>
            </a:br>
            <a:br>
              <a:rPr lang="en-GB" sz="2400" dirty="0">
                <a:latin typeface="Times New Roman" panose="02020603050405020304" pitchFamily="18" charset="0"/>
                <a:cs typeface="Times New Roman" panose="02020603050405020304" pitchFamily="18" charset="0"/>
              </a:rPr>
            </a:b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64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935E57-C98B-4CD6-98D4-37D34152F753}"/>
              </a:ext>
            </a:extLst>
          </p:cNvPr>
          <p:cNvSpPr>
            <a:spLocks noGrp="1"/>
          </p:cNvSpPr>
          <p:nvPr>
            <p:ph type="title"/>
          </p:nvPr>
        </p:nvSpPr>
        <p:spPr>
          <a:xfrm>
            <a:off x="334927" y="365125"/>
            <a:ext cx="5754590" cy="1807305"/>
          </a:xfrm>
        </p:spPr>
        <p:txBody>
          <a:bodyPr>
            <a:normAutofit/>
          </a:bodyPr>
          <a:lstStyle/>
          <a:p>
            <a:r>
              <a:rPr lang="en-GB" dirty="0"/>
              <a:t>MOTIVATION IN RESEARCH</a:t>
            </a:r>
            <a:endParaRPr lang="en-AU" dirty="0"/>
          </a:p>
        </p:txBody>
      </p:sp>
      <p:sp>
        <p:nvSpPr>
          <p:cNvPr id="3" name="Content Placeholder 2">
            <a:extLst>
              <a:ext uri="{FF2B5EF4-FFF2-40B4-BE49-F238E27FC236}">
                <a16:creationId xmlns:a16="http://schemas.microsoft.com/office/drawing/2014/main" id="{F553D301-FF56-445C-AB9F-5E890604EE27}"/>
              </a:ext>
            </a:extLst>
          </p:cNvPr>
          <p:cNvSpPr>
            <a:spLocks noGrp="1"/>
          </p:cNvSpPr>
          <p:nvPr>
            <p:ph idx="1"/>
          </p:nvPr>
        </p:nvSpPr>
        <p:spPr>
          <a:xfrm>
            <a:off x="506185" y="2172430"/>
            <a:ext cx="6376308" cy="4320445"/>
          </a:xfrm>
        </p:spPr>
        <p:txBody>
          <a:bodyPr>
            <a:normAutofit fontScale="92500" lnSpcReduction="10000"/>
          </a:bodyPr>
          <a:lstStyle/>
          <a:p>
            <a:pPr marL="0" indent="0">
              <a:buNone/>
            </a:pPr>
            <a:br>
              <a:rPr lang="en-GB" sz="2200" dirty="0">
                <a:latin typeface="Times New Roman" panose="02020603050405020304" pitchFamily="18" charset="0"/>
                <a:cs typeface="Times New Roman" panose="02020603050405020304" pitchFamily="18" charset="0"/>
              </a:rPr>
            </a:br>
            <a:r>
              <a:rPr lang="en-GB" sz="2200" dirty="0">
                <a:latin typeface="Times New Roman" panose="02020603050405020304" pitchFamily="18" charset="0"/>
                <a:cs typeface="Times New Roman" panose="02020603050405020304" pitchFamily="18" charset="0"/>
              </a:rPr>
              <a:t>1. Desire to get a </a:t>
            </a:r>
            <a:r>
              <a:rPr lang="en-GB" sz="2200" b="1" dirty="0">
                <a:latin typeface="Times New Roman" panose="02020603050405020304" pitchFamily="18" charset="0"/>
                <a:cs typeface="Times New Roman" panose="02020603050405020304" pitchFamily="18" charset="0"/>
              </a:rPr>
              <a:t>research degree</a:t>
            </a:r>
            <a:r>
              <a:rPr lang="en-GB" sz="2200" dirty="0">
                <a:latin typeface="Times New Roman" panose="02020603050405020304" pitchFamily="18" charset="0"/>
                <a:cs typeface="Times New Roman" panose="02020603050405020304" pitchFamily="18" charset="0"/>
              </a:rPr>
              <a:t> along with its consequential benefits;</a:t>
            </a:r>
          </a:p>
          <a:p>
            <a:pPr marL="0" indent="0">
              <a:buNone/>
            </a:pPr>
            <a:br>
              <a:rPr lang="en-GB" sz="2200" dirty="0">
                <a:latin typeface="Times New Roman" panose="02020603050405020304" pitchFamily="18" charset="0"/>
                <a:cs typeface="Times New Roman" panose="02020603050405020304" pitchFamily="18" charset="0"/>
              </a:rPr>
            </a:br>
            <a:r>
              <a:rPr lang="en-GB" sz="2200" dirty="0">
                <a:latin typeface="Times New Roman" panose="02020603050405020304" pitchFamily="18" charset="0"/>
                <a:cs typeface="Times New Roman" panose="02020603050405020304" pitchFamily="18" charset="0"/>
              </a:rPr>
              <a:t>2. Desire to face the challenge </a:t>
            </a:r>
            <a:r>
              <a:rPr lang="en-GB" sz="2200" b="1" dirty="0">
                <a:latin typeface="Times New Roman" panose="02020603050405020304" pitchFamily="18" charset="0"/>
                <a:cs typeface="Times New Roman" panose="02020603050405020304" pitchFamily="18" charset="0"/>
              </a:rPr>
              <a:t>in solving the unsolved problems</a:t>
            </a:r>
            <a:r>
              <a:rPr lang="en-GB" sz="2200" dirty="0">
                <a:latin typeface="Times New Roman" panose="02020603050405020304" pitchFamily="18" charset="0"/>
                <a:cs typeface="Times New Roman" panose="02020603050405020304" pitchFamily="18" charset="0"/>
              </a:rPr>
              <a:t>, i.e., concern over practical problems initiates research;</a:t>
            </a:r>
          </a:p>
          <a:p>
            <a:pPr marL="0" indent="0">
              <a:buNone/>
            </a:pPr>
            <a:br>
              <a:rPr lang="en-GB" sz="2200" dirty="0">
                <a:latin typeface="Times New Roman" panose="02020603050405020304" pitchFamily="18" charset="0"/>
                <a:cs typeface="Times New Roman" panose="02020603050405020304" pitchFamily="18" charset="0"/>
              </a:rPr>
            </a:br>
            <a:r>
              <a:rPr lang="en-GB" sz="2200" dirty="0">
                <a:latin typeface="Times New Roman" panose="02020603050405020304" pitchFamily="18" charset="0"/>
                <a:cs typeface="Times New Roman" panose="02020603050405020304" pitchFamily="18" charset="0"/>
              </a:rPr>
              <a:t>3. </a:t>
            </a:r>
            <a:r>
              <a:rPr lang="en-GB" sz="2200" b="1" dirty="0">
                <a:latin typeface="Times New Roman" panose="02020603050405020304" pitchFamily="18" charset="0"/>
                <a:cs typeface="Times New Roman" panose="02020603050405020304" pitchFamily="18" charset="0"/>
              </a:rPr>
              <a:t>Desire to get intellectual joy </a:t>
            </a:r>
            <a:r>
              <a:rPr lang="en-GB" sz="2200" dirty="0">
                <a:latin typeface="Times New Roman" panose="02020603050405020304" pitchFamily="18" charset="0"/>
                <a:cs typeface="Times New Roman" panose="02020603050405020304" pitchFamily="18" charset="0"/>
              </a:rPr>
              <a:t>of doing some creative work;</a:t>
            </a:r>
          </a:p>
          <a:p>
            <a:pPr marL="0" indent="0">
              <a:buNone/>
            </a:pPr>
            <a:br>
              <a:rPr lang="en-GB" sz="2200" dirty="0">
                <a:latin typeface="Times New Roman" panose="02020603050405020304" pitchFamily="18" charset="0"/>
                <a:cs typeface="Times New Roman" panose="02020603050405020304" pitchFamily="18" charset="0"/>
              </a:rPr>
            </a:br>
            <a:r>
              <a:rPr lang="en-GB" sz="2200" dirty="0">
                <a:latin typeface="Times New Roman" panose="02020603050405020304" pitchFamily="18" charset="0"/>
                <a:cs typeface="Times New Roman" panose="02020603050405020304" pitchFamily="18" charset="0"/>
              </a:rPr>
              <a:t>4. Desire to be of </a:t>
            </a:r>
            <a:r>
              <a:rPr lang="en-GB" sz="2200" b="1" dirty="0">
                <a:latin typeface="Times New Roman" panose="02020603050405020304" pitchFamily="18" charset="0"/>
                <a:cs typeface="Times New Roman" panose="02020603050405020304" pitchFamily="18" charset="0"/>
              </a:rPr>
              <a:t>service to society</a:t>
            </a:r>
            <a:r>
              <a:rPr lang="en-GB" sz="2200" dirty="0">
                <a:latin typeface="Times New Roman" panose="02020603050405020304" pitchFamily="18" charset="0"/>
                <a:cs typeface="Times New Roman" panose="02020603050405020304" pitchFamily="18" charset="0"/>
              </a:rPr>
              <a:t>;</a:t>
            </a:r>
          </a:p>
          <a:p>
            <a:pPr marL="0" indent="0">
              <a:buNone/>
            </a:pPr>
            <a:br>
              <a:rPr lang="en-GB" sz="2200" dirty="0">
                <a:latin typeface="Times New Roman" panose="02020603050405020304" pitchFamily="18" charset="0"/>
                <a:cs typeface="Times New Roman" panose="02020603050405020304" pitchFamily="18" charset="0"/>
              </a:rPr>
            </a:br>
            <a:r>
              <a:rPr lang="en-GB" sz="2200" dirty="0">
                <a:latin typeface="Times New Roman" panose="02020603050405020304" pitchFamily="18" charset="0"/>
                <a:cs typeface="Times New Roman" panose="02020603050405020304" pitchFamily="18" charset="0"/>
              </a:rPr>
              <a:t>5. Desire to get </a:t>
            </a:r>
            <a:r>
              <a:rPr lang="en-GB" sz="2200" b="1" dirty="0">
                <a:latin typeface="Times New Roman" panose="02020603050405020304" pitchFamily="18" charset="0"/>
                <a:cs typeface="Times New Roman" panose="02020603050405020304" pitchFamily="18" charset="0"/>
              </a:rPr>
              <a:t>respectability</a:t>
            </a:r>
            <a:r>
              <a:rPr lang="en-GB" sz="2200" dirty="0">
                <a:latin typeface="Times New Roman" panose="02020603050405020304" pitchFamily="18" charset="0"/>
                <a:cs typeface="Times New Roman" panose="02020603050405020304" pitchFamily="18" charset="0"/>
              </a:rPr>
              <a:t> </a:t>
            </a:r>
            <a:br>
              <a:rPr lang="en-GB" sz="1700" dirty="0">
                <a:latin typeface="Times New Roman" panose="02020603050405020304" pitchFamily="18" charset="0"/>
                <a:cs typeface="Times New Roman" panose="02020603050405020304" pitchFamily="18" charset="0"/>
              </a:rPr>
            </a:br>
            <a:endParaRPr lang="en-AU" sz="1700" dirty="0">
              <a:latin typeface="Times New Roman" panose="02020603050405020304" pitchFamily="18" charset="0"/>
              <a:cs typeface="Times New Roman" panose="02020603050405020304" pitchFamily="18" charset="0"/>
            </a:endParaRPr>
          </a:p>
        </p:txBody>
      </p:sp>
      <p:pic>
        <p:nvPicPr>
          <p:cNvPr id="2050" name="Picture 2" descr="How to motivate yourself to study: 5 science-based tips — Love Learning  Tutors | Top London tutors for GCSE &amp;amp; A Level">
            <a:extLst>
              <a:ext uri="{FF2B5EF4-FFF2-40B4-BE49-F238E27FC236}">
                <a16:creationId xmlns:a16="http://schemas.microsoft.com/office/drawing/2014/main" id="{DA6AA89C-150D-4992-9FF8-BCD1BAD275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863" r="20100" b="-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9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lose up of beakers with solutions on a shelf in a lab">
            <a:extLst>
              <a:ext uri="{FF2B5EF4-FFF2-40B4-BE49-F238E27FC236}">
                <a16:creationId xmlns:a16="http://schemas.microsoft.com/office/drawing/2014/main" id="{01DDBA65-AB11-68F7-4449-BD5CAEE3AAAB}"/>
              </a:ext>
            </a:extLst>
          </p:cNvPr>
          <p:cNvPicPr>
            <a:picLocks noChangeAspect="1"/>
          </p:cNvPicPr>
          <p:nvPr/>
        </p:nvPicPr>
        <p:blipFill rotWithShape="1">
          <a:blip r:embed="rId2"/>
          <a:srcRect r="5882" b="-1"/>
          <a:stretch/>
        </p:blipFill>
        <p:spPr>
          <a:xfrm>
            <a:off x="1"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688EE1-EECE-4D38-8F46-AA3117CEBF81}"/>
              </a:ext>
            </a:extLst>
          </p:cNvPr>
          <p:cNvSpPr>
            <a:spLocks noGrp="1"/>
          </p:cNvSpPr>
          <p:nvPr>
            <p:ph type="title"/>
          </p:nvPr>
        </p:nvSpPr>
        <p:spPr>
          <a:xfrm>
            <a:off x="7049917" y="267145"/>
            <a:ext cx="4388247" cy="1899912"/>
          </a:xfrm>
        </p:spPr>
        <p:txBody>
          <a:bodyPr>
            <a:normAutofit/>
          </a:bodyPr>
          <a:lstStyle/>
          <a:p>
            <a:r>
              <a:rPr lang="en-US" sz="4000" dirty="0">
                <a:latin typeface="Times New Roman" panose="02020603050405020304" pitchFamily="18" charset="0"/>
                <a:cs typeface="Times New Roman" panose="02020603050405020304" pitchFamily="18" charset="0"/>
              </a:rPr>
              <a:t>Types of research?</a:t>
            </a:r>
            <a:endParaRPr lang="en-AU"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7FD7D64-3A48-4E47-9E9B-920A07195D94}"/>
              </a:ext>
            </a:extLst>
          </p:cNvPr>
          <p:cNvSpPr>
            <a:spLocks noGrp="1"/>
          </p:cNvSpPr>
          <p:nvPr>
            <p:ph idx="1"/>
          </p:nvPr>
        </p:nvSpPr>
        <p:spPr>
          <a:xfrm>
            <a:off x="7412182" y="2237509"/>
            <a:ext cx="4581154" cy="3939454"/>
          </a:xfrm>
        </p:spPr>
        <p:txBody>
          <a:bodyPr>
            <a:normAutofit fontScale="85000" lnSpcReduction="20000"/>
          </a:bodyPr>
          <a:lstStyle/>
          <a:p>
            <a:r>
              <a:rPr lang="en-AU" sz="2600" b="1" dirty="0">
                <a:latin typeface="Times New Roman" panose="02020603050405020304" pitchFamily="18" charset="0"/>
                <a:cs typeface="Times New Roman" panose="02020603050405020304" pitchFamily="18" charset="0"/>
              </a:rPr>
              <a:t>The basic type of research as follows:</a:t>
            </a:r>
          </a:p>
          <a:p>
            <a:endParaRPr lang="en-AU" sz="2600" b="1" i="1" dirty="0">
              <a:latin typeface="Times New Roman" panose="02020603050405020304" pitchFamily="18" charset="0"/>
              <a:cs typeface="Times New Roman" panose="02020603050405020304" pitchFamily="18" charset="0"/>
            </a:endParaRPr>
          </a:p>
          <a:p>
            <a:pPr lvl="1"/>
            <a:r>
              <a:rPr lang="en-AU" sz="2600" b="1" i="1" dirty="0">
                <a:latin typeface="Times New Roman" panose="02020603050405020304" pitchFamily="18" charset="0"/>
                <a:cs typeface="Times New Roman" panose="02020603050405020304" pitchFamily="18" charset="0"/>
              </a:rPr>
              <a:t>Descriptive vs. Analytical:</a:t>
            </a:r>
            <a:r>
              <a:rPr lang="en-AU" sz="2600" b="1" dirty="0">
                <a:latin typeface="Times New Roman" panose="02020603050405020304" pitchFamily="18" charset="0"/>
                <a:cs typeface="Times New Roman" panose="02020603050405020304" pitchFamily="18" charset="0"/>
              </a:rPr>
              <a:t> </a:t>
            </a:r>
          </a:p>
          <a:p>
            <a:pPr lvl="1"/>
            <a:endParaRPr lang="en-AU" sz="2600" b="1" i="1" dirty="0">
              <a:latin typeface="Times New Roman" panose="02020603050405020304" pitchFamily="18" charset="0"/>
              <a:cs typeface="Times New Roman" panose="02020603050405020304" pitchFamily="18" charset="0"/>
            </a:endParaRPr>
          </a:p>
          <a:p>
            <a:pPr lvl="1"/>
            <a:r>
              <a:rPr lang="en-AU" sz="2600" b="1" i="1" dirty="0">
                <a:latin typeface="Times New Roman" panose="02020603050405020304" pitchFamily="18" charset="0"/>
                <a:cs typeface="Times New Roman" panose="02020603050405020304" pitchFamily="18" charset="0"/>
              </a:rPr>
              <a:t>Applied vs. Fundamental:</a:t>
            </a:r>
            <a:r>
              <a:rPr lang="en-AU" sz="2600" b="1" dirty="0">
                <a:latin typeface="Times New Roman" panose="02020603050405020304" pitchFamily="18" charset="0"/>
                <a:cs typeface="Times New Roman" panose="02020603050405020304" pitchFamily="18" charset="0"/>
              </a:rPr>
              <a:t> </a:t>
            </a:r>
          </a:p>
          <a:p>
            <a:pPr lvl="1"/>
            <a:endParaRPr lang="en-AU" sz="2600" b="1" i="1" dirty="0">
              <a:latin typeface="Times New Roman" panose="02020603050405020304" pitchFamily="18" charset="0"/>
              <a:cs typeface="Times New Roman" panose="02020603050405020304" pitchFamily="18" charset="0"/>
            </a:endParaRPr>
          </a:p>
          <a:p>
            <a:pPr lvl="1"/>
            <a:r>
              <a:rPr lang="en-AU" sz="2600" b="1" i="1" dirty="0">
                <a:latin typeface="Times New Roman" panose="02020603050405020304" pitchFamily="18" charset="0"/>
                <a:cs typeface="Times New Roman" panose="02020603050405020304" pitchFamily="18" charset="0"/>
              </a:rPr>
              <a:t>Quantitative vs. Qualitative: </a:t>
            </a:r>
          </a:p>
          <a:p>
            <a:pPr lvl="1"/>
            <a:endParaRPr lang="en-AU" sz="2600" b="1" i="1" dirty="0">
              <a:latin typeface="Times New Roman" panose="02020603050405020304" pitchFamily="18" charset="0"/>
              <a:cs typeface="Times New Roman" panose="02020603050405020304" pitchFamily="18" charset="0"/>
            </a:endParaRPr>
          </a:p>
          <a:p>
            <a:pPr lvl="1"/>
            <a:r>
              <a:rPr lang="en-AU" sz="2600" b="1" i="1" dirty="0">
                <a:latin typeface="Times New Roman" panose="02020603050405020304" pitchFamily="18" charset="0"/>
                <a:cs typeface="Times New Roman" panose="02020603050405020304" pitchFamily="18" charset="0"/>
              </a:rPr>
              <a:t>Conceptual vs. Empirical:</a:t>
            </a:r>
            <a:r>
              <a:rPr lang="en-AU" sz="2600" b="1" dirty="0">
                <a:latin typeface="Times New Roman" panose="02020603050405020304" pitchFamily="18" charset="0"/>
                <a:cs typeface="Times New Roman" panose="02020603050405020304" pitchFamily="18" charset="0"/>
              </a:rPr>
              <a:t> </a:t>
            </a:r>
          </a:p>
          <a:p>
            <a:pPr lvl="1"/>
            <a:endParaRPr lang="en-GB" sz="2600" b="1" i="1" dirty="0">
              <a:latin typeface="Times New Roman" panose="02020603050405020304" pitchFamily="18" charset="0"/>
              <a:cs typeface="Times New Roman" panose="02020603050405020304" pitchFamily="18" charset="0"/>
            </a:endParaRPr>
          </a:p>
          <a:p>
            <a:pPr lvl="1"/>
            <a:r>
              <a:rPr lang="en-GB" sz="2600" b="1" i="1" dirty="0">
                <a:latin typeface="Times New Roman" panose="02020603050405020304" pitchFamily="18" charset="0"/>
                <a:cs typeface="Times New Roman" panose="02020603050405020304" pitchFamily="18" charset="0"/>
              </a:rPr>
              <a:t>Some Other Types of Research:</a:t>
            </a:r>
            <a:r>
              <a:rPr lang="en-GB" sz="2600" b="1" dirty="0">
                <a:latin typeface="Times New Roman" panose="02020603050405020304" pitchFamily="18" charset="0"/>
                <a:cs typeface="Times New Roman" panose="02020603050405020304" pitchFamily="18" charset="0"/>
              </a:rPr>
              <a:t> </a:t>
            </a:r>
            <a:br>
              <a:rPr lang="en-GB" sz="1700" b="1" dirty="0">
                <a:latin typeface="Times New Roman" panose="02020603050405020304" pitchFamily="18" charset="0"/>
                <a:cs typeface="Times New Roman" panose="02020603050405020304" pitchFamily="18" charset="0"/>
              </a:rPr>
            </a:br>
            <a:endParaRPr lang="en-AU" sz="17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243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58EE-E563-4831-8CF6-D120FB9EC733}"/>
              </a:ext>
            </a:extLst>
          </p:cNvPr>
          <p:cNvSpPr>
            <a:spLocks noGrp="1"/>
          </p:cNvSpPr>
          <p:nvPr>
            <p:ph type="title"/>
          </p:nvPr>
        </p:nvSpPr>
        <p:spPr>
          <a:xfrm>
            <a:off x="1591976" y="437488"/>
            <a:ext cx="9610519" cy="1325563"/>
          </a:xfrm>
        </p:spPr>
        <p:txBody>
          <a:bodyPr/>
          <a:lstStyle/>
          <a:p>
            <a:r>
              <a:rPr lang="en-AU" i="1" dirty="0"/>
              <a:t>Descriptive vs Analytical:</a:t>
            </a:r>
            <a:r>
              <a:rPr lang="en-AU" dirty="0"/>
              <a:t> </a:t>
            </a:r>
          </a:p>
        </p:txBody>
      </p:sp>
      <p:sp>
        <p:nvSpPr>
          <p:cNvPr id="3" name="Content Placeholder 2">
            <a:extLst>
              <a:ext uri="{FF2B5EF4-FFF2-40B4-BE49-F238E27FC236}">
                <a16:creationId xmlns:a16="http://schemas.microsoft.com/office/drawing/2014/main" id="{6E12DB49-095D-40B1-839E-CA2711A85FBD}"/>
              </a:ext>
            </a:extLst>
          </p:cNvPr>
          <p:cNvSpPr>
            <a:spLocks noGrp="1"/>
          </p:cNvSpPr>
          <p:nvPr>
            <p:ph idx="1"/>
          </p:nvPr>
        </p:nvSpPr>
        <p:spPr>
          <a:xfrm>
            <a:off x="204716" y="1615115"/>
            <a:ext cx="11641541" cy="5072288"/>
          </a:xfrm>
        </p:spPr>
        <p:txBody>
          <a:bodyPr>
            <a:noAutofit/>
          </a:bodyPr>
          <a:lstStyle/>
          <a:p>
            <a:pPr algn="just"/>
            <a:r>
              <a:rPr lang="en-GB" sz="2400" b="1" i="1" dirty="0">
                <a:latin typeface="Times New Roman" panose="02020603050405020304" pitchFamily="18" charset="0"/>
                <a:cs typeface="Times New Roman" panose="02020603050405020304" pitchFamily="18" charset="0"/>
              </a:rPr>
              <a:t>Descriptive research </a:t>
            </a:r>
            <a:r>
              <a:rPr lang="en-GB" sz="2400" dirty="0">
                <a:latin typeface="Times New Roman" panose="02020603050405020304" pitchFamily="18" charset="0"/>
                <a:cs typeface="Times New Roman" panose="02020603050405020304" pitchFamily="18" charset="0"/>
              </a:rPr>
              <a:t>includes surveys and fact-finding enquiries</a:t>
            </a:r>
            <a:br>
              <a:rPr lang="en-GB" sz="2400" dirty="0">
                <a:latin typeface="Times New Roman" panose="02020603050405020304" pitchFamily="18" charset="0"/>
                <a:cs typeface="Times New Roman" panose="02020603050405020304" pitchFamily="18" charset="0"/>
              </a:rPr>
            </a:br>
            <a:r>
              <a:rPr lang="en-GB" sz="2400" dirty="0">
                <a:latin typeface="Times New Roman" panose="02020603050405020304" pitchFamily="18" charset="0"/>
                <a:cs typeface="Times New Roman" panose="02020603050405020304" pitchFamily="18" charset="0"/>
              </a:rPr>
              <a:t>of different kinds. </a:t>
            </a:r>
          </a:p>
          <a:p>
            <a:pPr algn="just"/>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major purpose of descriptive research is description of </a:t>
            </a:r>
            <a:r>
              <a:rPr lang="en-GB" sz="2400" b="1" dirty="0">
                <a:latin typeface="Times New Roman" panose="02020603050405020304" pitchFamily="18" charset="0"/>
                <a:cs typeface="Times New Roman" panose="02020603050405020304" pitchFamily="18" charset="0"/>
              </a:rPr>
              <a:t>the state of affairs as it exists at present.</a:t>
            </a:r>
            <a:r>
              <a:rPr lang="en-GB" sz="2400" dirty="0">
                <a:latin typeface="Times New Roman" panose="02020603050405020304" pitchFamily="18" charset="0"/>
                <a:cs typeface="Times New Roman" panose="02020603050405020304" pitchFamily="18" charset="0"/>
              </a:rPr>
              <a:t> </a:t>
            </a:r>
          </a:p>
          <a:p>
            <a:pPr algn="just"/>
            <a:r>
              <a:rPr lang="en-GB" sz="2400" b="1" i="1" dirty="0">
                <a:latin typeface="Times New Roman" panose="02020603050405020304" pitchFamily="18" charset="0"/>
                <a:cs typeface="Times New Roman" panose="02020603050405020304" pitchFamily="18" charset="0"/>
              </a:rPr>
              <a:t>Ex post facto r</a:t>
            </a:r>
            <a:r>
              <a:rPr lang="en-GB" sz="2400" i="1" dirty="0">
                <a:latin typeface="Times New Roman" panose="02020603050405020304" pitchFamily="18" charset="0"/>
                <a:cs typeface="Times New Roman" panose="02020603050405020304" pitchFamily="18" charset="0"/>
              </a:rPr>
              <a:t>esearch </a:t>
            </a:r>
            <a:r>
              <a:rPr lang="en-GB" sz="2400" dirty="0">
                <a:latin typeface="Times New Roman" panose="02020603050405020304" pitchFamily="18" charset="0"/>
                <a:cs typeface="Times New Roman" panose="02020603050405020304" pitchFamily="18" charset="0"/>
              </a:rPr>
              <a:t>for descriptive research studies. </a:t>
            </a:r>
          </a:p>
          <a:p>
            <a:pPr algn="just"/>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main characteristic of this method is that the researcher has no control over the variables; he can only report what has happened or what is happening. </a:t>
            </a:r>
          </a:p>
          <a:p>
            <a:pPr algn="just"/>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Most </a:t>
            </a:r>
            <a:r>
              <a:rPr lang="en-GB" sz="2400" i="1" dirty="0">
                <a:latin typeface="Times New Roman" panose="02020603050405020304" pitchFamily="18" charset="0"/>
                <a:cs typeface="Times New Roman" panose="02020603050405020304" pitchFamily="18" charset="0"/>
              </a:rPr>
              <a:t>ex post facto research </a:t>
            </a:r>
            <a:r>
              <a:rPr lang="en-GB" sz="2400" dirty="0">
                <a:latin typeface="Times New Roman" panose="02020603050405020304" pitchFamily="18" charset="0"/>
                <a:cs typeface="Times New Roman" panose="02020603050405020304" pitchFamily="18" charset="0"/>
              </a:rPr>
              <a:t>projects are used for descriptive studies in which the researcher seeks to measure such items as, for example</a:t>
            </a:r>
            <a:r>
              <a:rPr lang="en-GB" sz="2400" b="1" dirty="0">
                <a:latin typeface="Times New Roman" panose="02020603050405020304" pitchFamily="18" charset="0"/>
                <a:cs typeface="Times New Roman" panose="02020603050405020304" pitchFamily="18" charset="0"/>
              </a:rPr>
              <a:t>, frequency of shopping, preferences of people, or similar data.</a:t>
            </a:r>
          </a:p>
          <a:p>
            <a:pPr algn="just"/>
            <a:r>
              <a:rPr lang="en-GB" sz="2400" dirty="0">
                <a:latin typeface="Times New Roman" panose="02020603050405020304" pitchFamily="18" charset="0"/>
                <a:cs typeface="Times New Roman" panose="02020603050405020304" pitchFamily="18" charset="0"/>
              </a:rPr>
              <a:t> </a:t>
            </a:r>
            <a:br>
              <a:rPr lang="en-GB" sz="2400" dirty="0">
                <a:latin typeface="Times New Roman" panose="02020603050405020304" pitchFamily="18" charset="0"/>
                <a:cs typeface="Times New Roman" panose="02020603050405020304" pitchFamily="18" charset="0"/>
              </a:rPr>
            </a:br>
            <a:br>
              <a:rPr lang="en-GB" sz="2400" dirty="0">
                <a:latin typeface="Times New Roman" panose="02020603050405020304" pitchFamily="18" charset="0"/>
                <a:cs typeface="Times New Roman" panose="02020603050405020304" pitchFamily="18" charset="0"/>
              </a:rPr>
            </a:b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0352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r>
              <a:rPr lang="en-US" sz="5400">
                <a:latin typeface="Times New Roman" panose="02020603050405020304" pitchFamily="18" charset="0"/>
                <a:cs typeface="Times New Roman" panose="02020603050405020304" pitchFamily="18" charset="0"/>
              </a:rPr>
              <a:t>Rules and regulations</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5940334" cy="3320668"/>
          </a:xfrm>
        </p:spPr>
        <p:txBody>
          <a:bodyPr>
            <a:normAutofit/>
          </a:bodyPr>
          <a:lstStyle/>
          <a:p>
            <a:r>
              <a:rPr lang="en-US" sz="2200" dirty="0">
                <a:latin typeface="Times New Roman" panose="02020603050405020304" pitchFamily="18" charset="0"/>
                <a:cs typeface="Times New Roman" panose="02020603050405020304" pitchFamily="18" charset="0"/>
              </a:rPr>
              <a:t>Mic should be </a:t>
            </a:r>
            <a:r>
              <a:rPr lang="en-US" sz="2200" b="1" u="sng" dirty="0">
                <a:latin typeface="Times New Roman" panose="02020603050405020304" pitchFamily="18" charset="0"/>
                <a:cs typeface="Times New Roman" panose="02020603050405020304" pitchFamily="18" charset="0"/>
              </a:rPr>
              <a:t>mute</a:t>
            </a:r>
            <a:r>
              <a:rPr lang="en-US" sz="2200" dirty="0">
                <a:latin typeface="Times New Roman" panose="02020603050405020304" pitchFamily="18" charset="0"/>
                <a:cs typeface="Times New Roman" panose="02020603050405020304" pitchFamily="18" charset="0"/>
              </a:rPr>
              <a:t> during class-room.</a:t>
            </a:r>
          </a:p>
          <a:p>
            <a:r>
              <a:rPr lang="en-US" sz="2200" dirty="0">
                <a:latin typeface="Times New Roman" panose="02020603050405020304" pitchFamily="18" charset="0"/>
                <a:cs typeface="Times New Roman" panose="02020603050405020304" pitchFamily="18" charset="0"/>
              </a:rPr>
              <a:t>Videos may be off. </a:t>
            </a:r>
          </a:p>
          <a:p>
            <a:r>
              <a:rPr lang="en-US" sz="2200" dirty="0">
                <a:latin typeface="Times New Roman" panose="02020603050405020304" pitchFamily="18" charset="0"/>
                <a:cs typeface="Times New Roman" panose="02020603050405020304" pitchFamily="18" charset="0"/>
              </a:rPr>
              <a:t>Submission of assignments on time.</a:t>
            </a:r>
          </a:p>
          <a:p>
            <a:pPr marL="0" indent="0">
              <a:buNone/>
            </a:pPr>
            <a:endParaRPr lang="en-US" sz="2200" i="1"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9074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EC6F53-20B6-4F54-B50D-3F35E3E6CAF8}"/>
              </a:ext>
            </a:extLst>
          </p:cNvPr>
          <p:cNvSpPr>
            <a:spLocks noGrp="1"/>
          </p:cNvSpPr>
          <p:nvPr>
            <p:ph idx="1"/>
          </p:nvPr>
        </p:nvSpPr>
        <p:spPr>
          <a:xfrm>
            <a:off x="305945" y="395785"/>
            <a:ext cx="11485721" cy="5851577"/>
          </a:xfrm>
        </p:spPr>
        <p:txBody>
          <a:bodyPr>
            <a:normAutofit fontScale="85000" lnSpcReduction="10000"/>
          </a:bodyPr>
          <a:lstStyle/>
          <a:p>
            <a:pPr algn="just">
              <a:lnSpc>
                <a:spcPct val="200000"/>
              </a:lnSpc>
            </a:pPr>
            <a:r>
              <a:rPr lang="en-GB" b="1" i="1" dirty="0">
                <a:latin typeface="Times New Roman" panose="02020603050405020304" pitchFamily="18" charset="0"/>
                <a:cs typeface="Times New Roman" panose="02020603050405020304" pitchFamily="18" charset="0"/>
              </a:rPr>
              <a:t>Ex post facto studies </a:t>
            </a:r>
            <a:r>
              <a:rPr lang="en-GB" dirty="0">
                <a:latin typeface="Times New Roman" panose="02020603050405020304" pitchFamily="18" charset="0"/>
                <a:cs typeface="Times New Roman" panose="02020603050405020304" pitchFamily="18" charset="0"/>
              </a:rPr>
              <a:t>also include attempts by researchers </a:t>
            </a:r>
            <a:r>
              <a:rPr lang="en-GB" b="1" dirty="0">
                <a:latin typeface="Times New Roman" panose="02020603050405020304" pitchFamily="18" charset="0"/>
                <a:cs typeface="Times New Roman" panose="02020603050405020304" pitchFamily="18" charset="0"/>
              </a:rPr>
              <a:t>to discover causes </a:t>
            </a:r>
            <a:r>
              <a:rPr lang="en-GB" dirty="0">
                <a:latin typeface="Times New Roman" panose="02020603050405020304" pitchFamily="18" charset="0"/>
                <a:cs typeface="Times New Roman" panose="02020603050405020304" pitchFamily="18" charset="0"/>
              </a:rPr>
              <a:t>even when they cannot control the variables. </a:t>
            </a:r>
          </a:p>
          <a:p>
            <a:pPr algn="just">
              <a:lnSpc>
                <a:spcPct val="200000"/>
              </a:lnSpc>
            </a:pPr>
            <a:r>
              <a:rPr lang="en-GB" dirty="0">
                <a:latin typeface="Times New Roman" panose="02020603050405020304" pitchFamily="18" charset="0"/>
                <a:cs typeface="Times New Roman" panose="02020603050405020304" pitchFamily="18" charset="0"/>
              </a:rPr>
              <a:t>The methods of research utilized in descriptive research are survey methods of all kinds, including comparative and correlational methods. </a:t>
            </a:r>
          </a:p>
          <a:p>
            <a:pPr algn="just">
              <a:lnSpc>
                <a:spcPct val="200000"/>
              </a:lnSpc>
            </a:pPr>
            <a:r>
              <a:rPr lang="en-GB" dirty="0">
                <a:latin typeface="Times New Roman" panose="02020603050405020304" pitchFamily="18" charset="0"/>
                <a:cs typeface="Times New Roman" panose="02020603050405020304" pitchFamily="18" charset="0"/>
              </a:rPr>
              <a:t>In </a:t>
            </a:r>
            <a:r>
              <a:rPr lang="en-GB" b="1" i="1" dirty="0">
                <a:latin typeface="Times New Roman" panose="02020603050405020304" pitchFamily="18" charset="0"/>
                <a:cs typeface="Times New Roman" panose="02020603050405020304" pitchFamily="18" charset="0"/>
              </a:rPr>
              <a:t>analytical research</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on the other hand, the researcher has to use facts or information already available, and </a:t>
            </a:r>
            <a:r>
              <a:rPr lang="en-GB" dirty="0" err="1">
                <a:latin typeface="Times New Roman" panose="02020603050405020304" pitchFamily="18" charset="0"/>
                <a:cs typeface="Times New Roman" panose="02020603050405020304" pitchFamily="18" charset="0"/>
              </a:rPr>
              <a:t>analyze</a:t>
            </a:r>
            <a:r>
              <a:rPr lang="en-GB" dirty="0">
                <a:latin typeface="Times New Roman" panose="02020603050405020304" pitchFamily="18" charset="0"/>
                <a:cs typeface="Times New Roman" panose="02020603050405020304" pitchFamily="18" charset="0"/>
              </a:rPr>
              <a:t> these to make a critical evaluation of the material </a:t>
            </a:r>
            <a:br>
              <a:rPr lang="en-GB" dirty="0">
                <a:latin typeface="Times New Roman" panose="02020603050405020304" pitchFamily="18" charset="0"/>
                <a:cs typeface="Times New Roman" panose="02020603050405020304" pitchFamily="18" charset="0"/>
              </a:rPr>
            </a:b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3473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36F897-D4BA-4CCA-8B26-A2EA4988A17D}"/>
              </a:ext>
            </a:extLst>
          </p:cNvPr>
          <p:cNvSpPr>
            <a:spLocks noGrp="1"/>
          </p:cNvSpPr>
          <p:nvPr>
            <p:ph idx="1"/>
          </p:nvPr>
        </p:nvSpPr>
        <p:spPr>
          <a:xfrm>
            <a:off x="559558" y="592058"/>
            <a:ext cx="10972800" cy="5532278"/>
          </a:xfrm>
        </p:spPr>
        <p:txBody>
          <a:bodyPr>
            <a:normAutofit fontScale="85000" lnSpcReduction="20000"/>
          </a:bodyPr>
          <a:lstStyle/>
          <a:p>
            <a:pPr algn="just">
              <a:lnSpc>
                <a:spcPct val="150000"/>
              </a:lnSpc>
            </a:pPr>
            <a:r>
              <a:rPr lang="en-GB" dirty="0">
                <a:latin typeface="Times New Roman" panose="02020603050405020304" pitchFamily="18" charset="0"/>
                <a:cs typeface="Times New Roman" panose="02020603050405020304" pitchFamily="18" charset="0"/>
              </a:rPr>
              <a:t>Investigation starts after the fact has occurred without interference from the researcher.</a:t>
            </a:r>
          </a:p>
          <a:p>
            <a:pPr algn="just">
              <a:lnSpc>
                <a:spcPct val="150000"/>
              </a:lnSpc>
            </a:pPr>
            <a:r>
              <a:rPr lang="en-GB" dirty="0">
                <a:latin typeface="Times New Roman" panose="02020603050405020304" pitchFamily="18" charset="0"/>
                <a:cs typeface="Times New Roman" panose="02020603050405020304" pitchFamily="18" charset="0"/>
              </a:rPr>
              <a:t>test hypotheses about </a:t>
            </a:r>
            <a:r>
              <a:rPr lang="en-GB" b="1" dirty="0">
                <a:latin typeface="Times New Roman" panose="02020603050405020304" pitchFamily="18" charset="0"/>
                <a:cs typeface="Times New Roman" panose="02020603050405020304" pitchFamily="18" charset="0"/>
              </a:rPr>
              <a:t>cause-and-effect relationships </a:t>
            </a:r>
            <a:r>
              <a:rPr lang="en-GB" dirty="0">
                <a:latin typeface="Times New Roman" panose="02020603050405020304" pitchFamily="18" charset="0"/>
                <a:cs typeface="Times New Roman" panose="02020603050405020304" pitchFamily="18" charset="0"/>
              </a:rPr>
              <a:t>or in situations</a:t>
            </a:r>
          </a:p>
          <a:p>
            <a:pPr algn="just">
              <a:lnSpc>
                <a:spcPct val="150000"/>
              </a:lnSpc>
            </a:pPr>
            <a:r>
              <a:rPr lang="en-GB" dirty="0">
                <a:latin typeface="Times New Roman" panose="02020603050405020304" pitchFamily="18" charset="0"/>
                <a:cs typeface="Times New Roman" panose="02020603050405020304" pitchFamily="18" charset="0"/>
              </a:rPr>
              <a:t>1. One commences with subjects who differ on </a:t>
            </a:r>
            <a:r>
              <a:rPr lang="en-GB" b="1" dirty="0">
                <a:latin typeface="Times New Roman" panose="02020603050405020304" pitchFamily="18" charset="0"/>
                <a:cs typeface="Times New Roman" panose="02020603050405020304" pitchFamily="18" charset="0"/>
              </a:rPr>
              <a:t>an independent variable</a:t>
            </a:r>
            <a:r>
              <a:rPr lang="en-GB" dirty="0">
                <a:latin typeface="Times New Roman" panose="02020603050405020304" pitchFamily="18" charset="0"/>
                <a:cs typeface="Times New Roman" panose="02020603050405020304" pitchFamily="18" charset="0"/>
              </a:rPr>
              <a:t>, for example their </a:t>
            </a:r>
            <a:r>
              <a:rPr lang="en-GB" b="1" dirty="0">
                <a:latin typeface="Times New Roman" panose="02020603050405020304" pitchFamily="18" charset="0"/>
                <a:cs typeface="Times New Roman" panose="02020603050405020304" pitchFamily="18" charset="0"/>
              </a:rPr>
              <a:t>years of study in mathematics, </a:t>
            </a:r>
            <a:r>
              <a:rPr lang="en-GB" dirty="0">
                <a:latin typeface="Times New Roman" panose="02020603050405020304" pitchFamily="18" charset="0"/>
                <a:cs typeface="Times New Roman" panose="02020603050405020304" pitchFamily="18" charset="0"/>
              </a:rPr>
              <a:t>and then study how they differ on the dependent variable, e.g. a </a:t>
            </a:r>
            <a:r>
              <a:rPr lang="en-GB" b="1" dirty="0">
                <a:latin typeface="Times New Roman" panose="02020603050405020304" pitchFamily="18" charset="0"/>
                <a:cs typeface="Times New Roman" panose="02020603050405020304" pitchFamily="18" charset="0"/>
              </a:rPr>
              <a:t>mathematics test. </a:t>
            </a:r>
          </a:p>
          <a:p>
            <a:pPr algn="just">
              <a:lnSpc>
                <a:spcPct val="150000"/>
              </a:lnSpc>
            </a:pPr>
            <a:r>
              <a:rPr lang="en-GB" dirty="0">
                <a:latin typeface="Times New Roman" panose="02020603050405020304" pitchFamily="18" charset="0"/>
                <a:cs typeface="Times New Roman" panose="02020603050405020304" pitchFamily="18" charset="0"/>
              </a:rPr>
              <a:t>2. One commences with subjects who differ on the </a:t>
            </a:r>
            <a:r>
              <a:rPr lang="en-GB" b="1" dirty="0">
                <a:latin typeface="Times New Roman" panose="02020603050405020304" pitchFamily="18" charset="0"/>
                <a:cs typeface="Times New Roman" panose="02020603050405020304" pitchFamily="18" charset="0"/>
              </a:rPr>
              <a:t>dependent variable (for example their performance in a mathematics test) </a:t>
            </a:r>
            <a:r>
              <a:rPr lang="en-GB" dirty="0">
                <a:latin typeface="Times New Roman" panose="02020603050405020304" pitchFamily="18" charset="0"/>
                <a:cs typeface="Times New Roman" panose="02020603050405020304" pitchFamily="18" charset="0"/>
              </a:rPr>
              <a:t>and discover how they differ on a range of independent variables, e.g</a:t>
            </a:r>
            <a:r>
              <a:rPr lang="en-GB" b="1" dirty="0">
                <a:latin typeface="Times New Roman" panose="02020603050405020304" pitchFamily="18" charset="0"/>
                <a:cs typeface="Times New Roman" panose="02020603050405020304" pitchFamily="18" charset="0"/>
              </a:rPr>
              <a:t>. their years of study, their liking for the subject, the amount of homework they do in mathematics</a:t>
            </a:r>
            <a:endParaRPr lang="en-AU"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37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F28E-5BBC-4930-9693-F5F865CF48FC}"/>
              </a:ext>
            </a:extLst>
          </p:cNvPr>
          <p:cNvSpPr>
            <a:spLocks noGrp="1"/>
          </p:cNvSpPr>
          <p:nvPr>
            <p:ph type="title"/>
          </p:nvPr>
        </p:nvSpPr>
        <p:spPr>
          <a:xfrm>
            <a:off x="838200" y="365126"/>
            <a:ext cx="10515600" cy="1075548"/>
          </a:xfrm>
        </p:spPr>
        <p:txBody>
          <a:bodyPr/>
          <a:lstStyle/>
          <a:p>
            <a:r>
              <a:rPr lang="en-GB" i="1" dirty="0">
                <a:latin typeface="Times New Roman" panose="02020603050405020304" pitchFamily="18" charset="0"/>
                <a:cs typeface="Times New Roman" panose="02020603050405020304" pitchFamily="18" charset="0"/>
              </a:rPr>
              <a:t>Applied vs. Fundamental:</a:t>
            </a:r>
            <a:endParaRPr lang="en-AU"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A511FAF-CA53-45F3-8B5F-8B6AAB12A215}"/>
              </a:ext>
            </a:extLst>
          </p:cNvPr>
          <p:cNvSpPr>
            <a:spLocks noGrp="1"/>
          </p:cNvSpPr>
          <p:nvPr>
            <p:ph idx="1"/>
          </p:nvPr>
        </p:nvSpPr>
        <p:spPr>
          <a:xfrm>
            <a:off x="354842" y="1361732"/>
            <a:ext cx="11204811" cy="4459996"/>
          </a:xfrm>
        </p:spPr>
        <p:txBody>
          <a:bodyPr>
            <a:noAutofit/>
          </a:bodyPr>
          <a:lstStyle/>
          <a:p>
            <a:pPr algn="just">
              <a:lnSpc>
                <a:spcPct val="150000"/>
              </a:lnSpc>
            </a:pPr>
            <a:r>
              <a:rPr lang="en-GB" sz="2400" dirty="0">
                <a:latin typeface="Times New Roman" panose="02020603050405020304" pitchFamily="18" charset="0"/>
                <a:cs typeface="Times New Roman" panose="02020603050405020304" pitchFamily="18" charset="0"/>
              </a:rPr>
              <a:t>Research can either be applied (or action) research or fundamental (to basic or pure) research. </a:t>
            </a:r>
          </a:p>
          <a:p>
            <a:pPr algn="just">
              <a:lnSpc>
                <a:spcPct val="150000"/>
              </a:lnSpc>
            </a:pPr>
            <a:r>
              <a:rPr lang="en-GB" sz="2400" b="1" i="1" dirty="0">
                <a:latin typeface="Times New Roman" panose="02020603050405020304" pitchFamily="18" charset="0"/>
                <a:cs typeface="Times New Roman" panose="02020603050405020304" pitchFamily="18" charset="0"/>
              </a:rPr>
              <a:t>Applied research </a:t>
            </a:r>
            <a:r>
              <a:rPr lang="en-GB" sz="2400" dirty="0">
                <a:latin typeface="Times New Roman" panose="02020603050405020304" pitchFamily="18" charset="0"/>
                <a:cs typeface="Times New Roman" panose="02020603050405020304" pitchFamily="18" charset="0"/>
              </a:rPr>
              <a:t>aims at finding a solution for an immediate problem facing a society or an industrial/business organisation, </a:t>
            </a:r>
          </a:p>
          <a:p>
            <a:pPr algn="just">
              <a:lnSpc>
                <a:spcPct val="150000"/>
              </a:lnSpc>
            </a:pPr>
            <a:r>
              <a:rPr lang="en-GB" sz="2400" dirty="0">
                <a:latin typeface="Times New Roman" panose="02020603050405020304" pitchFamily="18" charset="0"/>
                <a:cs typeface="Times New Roman" panose="02020603050405020304" pitchFamily="18" charset="0"/>
              </a:rPr>
              <a:t>where as </a:t>
            </a:r>
            <a:r>
              <a:rPr lang="en-GB" sz="2400" b="1" i="1" dirty="0">
                <a:latin typeface="Times New Roman" panose="02020603050405020304" pitchFamily="18" charset="0"/>
                <a:cs typeface="Times New Roman" panose="02020603050405020304" pitchFamily="18" charset="0"/>
              </a:rPr>
              <a:t>fundamental research </a:t>
            </a:r>
            <a:r>
              <a:rPr lang="en-GB" sz="2400" dirty="0">
                <a:latin typeface="Times New Roman" panose="02020603050405020304" pitchFamily="18" charset="0"/>
                <a:cs typeface="Times New Roman" panose="02020603050405020304" pitchFamily="18" charset="0"/>
              </a:rPr>
              <a:t>is mainly concerned with </a:t>
            </a:r>
            <a:r>
              <a:rPr lang="en-GB" sz="2400" b="1" dirty="0">
                <a:latin typeface="Times New Roman" panose="02020603050405020304" pitchFamily="18" charset="0"/>
                <a:cs typeface="Times New Roman" panose="02020603050405020304" pitchFamily="18" charset="0"/>
              </a:rPr>
              <a:t>generalisations and with the formulation of a theory</a:t>
            </a:r>
            <a:r>
              <a:rPr lang="en-GB" sz="2400" dirty="0">
                <a:latin typeface="Times New Roman" panose="02020603050405020304" pitchFamily="18" charset="0"/>
                <a:cs typeface="Times New Roman" panose="02020603050405020304" pitchFamily="18" charset="0"/>
              </a:rPr>
              <a:t>. </a:t>
            </a:r>
          </a:p>
          <a:p>
            <a:pPr algn="just">
              <a:lnSpc>
                <a:spcPct val="150000"/>
              </a:lnSpc>
            </a:pPr>
            <a:r>
              <a:rPr lang="en-GB" sz="2400" dirty="0">
                <a:latin typeface="Times New Roman" panose="02020603050405020304" pitchFamily="18" charset="0"/>
                <a:cs typeface="Times New Roman" panose="02020603050405020304" pitchFamily="18" charset="0"/>
              </a:rPr>
              <a:t>“Gathering knowledge for </a:t>
            </a:r>
            <a:r>
              <a:rPr lang="en-GB" sz="2400" b="1" dirty="0">
                <a:latin typeface="Times New Roman" panose="02020603050405020304" pitchFamily="18" charset="0"/>
                <a:cs typeface="Times New Roman" panose="02020603050405020304" pitchFamily="18" charset="0"/>
              </a:rPr>
              <a:t>knowledge’s sake is termed ‘pure’ or ‘basic’ research.” </a:t>
            </a:r>
          </a:p>
          <a:p>
            <a:pPr marL="0" indent="0" algn="just">
              <a:lnSpc>
                <a:spcPct val="150000"/>
              </a:lnSpc>
              <a:buNone/>
            </a:pPr>
            <a:r>
              <a:rPr lang="en-GB" sz="2400" dirty="0">
                <a:latin typeface="Times New Roman" panose="02020603050405020304" pitchFamily="18" charset="0"/>
                <a:cs typeface="Times New Roman" panose="02020603050405020304" pitchFamily="18" charset="0"/>
              </a:rPr>
              <a:t> </a:t>
            </a:r>
            <a:br>
              <a:rPr lang="en-GB" sz="2400" dirty="0">
                <a:latin typeface="Times New Roman" panose="02020603050405020304" pitchFamily="18" charset="0"/>
                <a:cs typeface="Times New Roman" panose="02020603050405020304" pitchFamily="18" charset="0"/>
              </a:rPr>
            </a:br>
            <a:br>
              <a:rPr lang="en-GB" sz="2400" dirty="0">
                <a:latin typeface="Times New Roman" panose="02020603050405020304" pitchFamily="18" charset="0"/>
                <a:cs typeface="Times New Roman" panose="02020603050405020304" pitchFamily="18" charset="0"/>
              </a:rPr>
            </a:br>
            <a:br>
              <a:rPr lang="en-GB" sz="2400" dirty="0">
                <a:latin typeface="Times New Roman" panose="02020603050405020304" pitchFamily="18" charset="0"/>
                <a:cs typeface="Times New Roman" panose="02020603050405020304" pitchFamily="18" charset="0"/>
              </a:rPr>
            </a:b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852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6D98-9C41-4B50-94BB-095F0AC31A05}"/>
              </a:ext>
            </a:extLst>
          </p:cNvPr>
          <p:cNvSpPr>
            <a:spLocks noGrp="1"/>
          </p:cNvSpPr>
          <p:nvPr>
            <p:ph type="title"/>
          </p:nvPr>
        </p:nvSpPr>
        <p:spPr>
          <a:xfrm>
            <a:off x="838200" y="365125"/>
            <a:ext cx="10515600" cy="854075"/>
          </a:xfrm>
        </p:spPr>
        <p:txBody>
          <a:bodyPr/>
          <a:lstStyle/>
          <a:p>
            <a:r>
              <a:rPr lang="en-GB" dirty="0"/>
              <a:t>Continue..</a:t>
            </a:r>
            <a:endParaRPr lang="en-AU" dirty="0"/>
          </a:p>
        </p:txBody>
      </p:sp>
      <p:sp>
        <p:nvSpPr>
          <p:cNvPr id="3" name="Content Placeholder 2">
            <a:extLst>
              <a:ext uri="{FF2B5EF4-FFF2-40B4-BE49-F238E27FC236}">
                <a16:creationId xmlns:a16="http://schemas.microsoft.com/office/drawing/2014/main" id="{B87E3A8A-C774-413C-A99E-6A833C79B59C}"/>
              </a:ext>
            </a:extLst>
          </p:cNvPr>
          <p:cNvSpPr>
            <a:spLocks noGrp="1"/>
          </p:cNvSpPr>
          <p:nvPr>
            <p:ph idx="1"/>
          </p:nvPr>
        </p:nvSpPr>
        <p:spPr>
          <a:xfrm>
            <a:off x="838200" y="1548534"/>
            <a:ext cx="10515600" cy="4351338"/>
          </a:xfrm>
        </p:spPr>
        <p:txBody>
          <a:bodyPr>
            <a:normAutofit fontScale="92500" lnSpcReduction="10000"/>
          </a:bodyPr>
          <a:lstStyle/>
          <a:p>
            <a:pPr algn="just">
              <a:lnSpc>
                <a:spcPct val="150000"/>
              </a:lnSpc>
            </a:pPr>
            <a:r>
              <a:rPr lang="en-GB" sz="2800" dirty="0">
                <a:latin typeface="Times New Roman" panose="02020603050405020304" pitchFamily="18" charset="0"/>
                <a:cs typeface="Times New Roman" panose="02020603050405020304" pitchFamily="18" charset="0"/>
              </a:rPr>
              <a:t>Research concerning some </a:t>
            </a:r>
            <a:r>
              <a:rPr lang="en-GB" sz="2800" b="1" dirty="0">
                <a:latin typeface="Times New Roman" panose="02020603050405020304" pitchFamily="18" charset="0"/>
                <a:cs typeface="Times New Roman" panose="02020603050405020304" pitchFamily="18" charset="0"/>
              </a:rPr>
              <a:t>natural phenomenon or relating to pure mathematics </a:t>
            </a:r>
            <a:r>
              <a:rPr lang="en-GB" sz="2800" dirty="0">
                <a:latin typeface="Times New Roman" panose="02020603050405020304" pitchFamily="18" charset="0"/>
                <a:cs typeface="Times New Roman" panose="02020603050405020304" pitchFamily="18" charset="0"/>
              </a:rPr>
              <a:t>are examples of fundamental research. </a:t>
            </a:r>
          </a:p>
          <a:p>
            <a:pPr algn="just">
              <a:lnSpc>
                <a:spcPct val="150000"/>
              </a:lnSpc>
            </a:pPr>
            <a:r>
              <a:rPr lang="en-GB" sz="2800" dirty="0">
                <a:latin typeface="Times New Roman" panose="02020603050405020304" pitchFamily="18" charset="0"/>
                <a:cs typeface="Times New Roman" panose="02020603050405020304" pitchFamily="18" charset="0"/>
              </a:rPr>
              <a:t>The central aim of </a:t>
            </a:r>
            <a:r>
              <a:rPr lang="en-GB" sz="2800" b="1" dirty="0">
                <a:latin typeface="Times New Roman" panose="02020603050405020304" pitchFamily="18" charset="0"/>
                <a:cs typeface="Times New Roman" panose="02020603050405020304" pitchFamily="18" charset="0"/>
              </a:rPr>
              <a:t>applied research </a:t>
            </a:r>
            <a:r>
              <a:rPr lang="en-GB" sz="2800" dirty="0">
                <a:latin typeface="Times New Roman" panose="02020603050405020304" pitchFamily="18" charset="0"/>
                <a:cs typeface="Times New Roman" panose="02020603050405020304" pitchFamily="18" charset="0"/>
              </a:rPr>
              <a:t>is to discover a solution for some pressing practical problem</a:t>
            </a:r>
          </a:p>
          <a:p>
            <a:pPr algn="just">
              <a:lnSpc>
                <a:spcPct val="150000"/>
              </a:lnSpc>
            </a:pPr>
            <a:r>
              <a:rPr lang="en-GB" sz="2800" dirty="0">
                <a:latin typeface="Times New Roman" panose="02020603050405020304" pitchFamily="18" charset="0"/>
                <a:cs typeface="Times New Roman" panose="02020603050405020304" pitchFamily="18" charset="0"/>
              </a:rPr>
              <a:t>whereas </a:t>
            </a:r>
            <a:r>
              <a:rPr lang="en-GB" sz="2800" b="1" dirty="0">
                <a:latin typeface="Times New Roman" panose="02020603050405020304" pitchFamily="18" charset="0"/>
                <a:cs typeface="Times New Roman" panose="02020603050405020304" pitchFamily="18" charset="0"/>
              </a:rPr>
              <a:t>basic research </a:t>
            </a:r>
            <a:r>
              <a:rPr lang="en-GB" sz="2800" dirty="0">
                <a:latin typeface="Times New Roman" panose="02020603050405020304" pitchFamily="18" charset="0"/>
                <a:cs typeface="Times New Roman" panose="02020603050405020304" pitchFamily="18" charset="0"/>
              </a:rPr>
              <a:t>is directed towards finding information that has a broad base of applications and thus, adds to the already existing organized body of scientific knowledge.</a:t>
            </a:r>
          </a:p>
          <a:p>
            <a:pPr>
              <a:lnSpc>
                <a:spcPct val="150000"/>
              </a:lnSpc>
            </a:pPr>
            <a:endParaRPr lang="en-AU" dirty="0"/>
          </a:p>
        </p:txBody>
      </p:sp>
    </p:spTree>
    <p:extLst>
      <p:ext uri="{BB962C8B-B14F-4D97-AF65-F5344CB8AC3E}">
        <p14:creationId xmlns:p14="http://schemas.microsoft.com/office/powerpoint/2010/main" val="155735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9423-DC3D-46DD-978A-625E1A72A161}"/>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F9522AC0-95FF-4DDA-BD32-288EBB2434A0}"/>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42EDA1E1-930D-44FF-87C3-5FAB7CDA97A9}"/>
              </a:ext>
            </a:extLst>
          </p:cNvPr>
          <p:cNvPicPr>
            <a:picLocks noChangeAspect="1"/>
          </p:cNvPicPr>
          <p:nvPr/>
        </p:nvPicPr>
        <p:blipFill>
          <a:blip r:embed="rId2"/>
          <a:stretch>
            <a:fillRect/>
          </a:stretch>
        </p:blipFill>
        <p:spPr>
          <a:xfrm>
            <a:off x="755113" y="365125"/>
            <a:ext cx="10598687" cy="5930420"/>
          </a:xfrm>
          <a:prstGeom prst="rect">
            <a:avLst/>
          </a:prstGeom>
        </p:spPr>
      </p:pic>
      <p:pic>
        <p:nvPicPr>
          <p:cNvPr id="5" name="Picture 6" descr="Theory of Reasoned Action-TRA. | Download Scientific Diagram">
            <a:extLst>
              <a:ext uri="{FF2B5EF4-FFF2-40B4-BE49-F238E27FC236}">
                <a16:creationId xmlns:a16="http://schemas.microsoft.com/office/drawing/2014/main" id="{8EB8632F-9836-4D2F-B2CA-5812A6514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93" y="2920760"/>
            <a:ext cx="4048125"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646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4F504-371B-4BB7-9829-2C043DFBE063}"/>
              </a:ext>
            </a:extLst>
          </p:cNvPr>
          <p:cNvSpPr>
            <a:spLocks noGrp="1"/>
          </p:cNvSpPr>
          <p:nvPr>
            <p:ph type="title"/>
          </p:nvPr>
        </p:nvSpPr>
        <p:spPr/>
        <p:txBody>
          <a:bodyPr/>
          <a:lstStyle/>
          <a:p>
            <a:r>
              <a:rPr lang="en-AU" i="1" dirty="0"/>
              <a:t>Quantitative vs. Qualitative:</a:t>
            </a:r>
            <a:r>
              <a:rPr lang="en-AU" dirty="0"/>
              <a:t> </a:t>
            </a:r>
          </a:p>
        </p:txBody>
      </p:sp>
      <p:sp>
        <p:nvSpPr>
          <p:cNvPr id="3" name="Content Placeholder 2">
            <a:extLst>
              <a:ext uri="{FF2B5EF4-FFF2-40B4-BE49-F238E27FC236}">
                <a16:creationId xmlns:a16="http://schemas.microsoft.com/office/drawing/2014/main" id="{464964B1-A201-4CCF-97E8-C3DF7AF6AAE9}"/>
              </a:ext>
            </a:extLst>
          </p:cNvPr>
          <p:cNvSpPr>
            <a:spLocks noGrp="1"/>
          </p:cNvSpPr>
          <p:nvPr>
            <p:ph idx="1"/>
          </p:nvPr>
        </p:nvSpPr>
        <p:spPr>
          <a:xfrm>
            <a:off x="903985" y="1690688"/>
            <a:ext cx="10328121" cy="4351338"/>
          </a:xfrm>
        </p:spPr>
        <p:txBody>
          <a:bodyPr>
            <a:noAutofit/>
          </a:bodyPr>
          <a:lstStyle/>
          <a:p>
            <a:pPr algn="just">
              <a:lnSpc>
                <a:spcPct val="150000"/>
              </a:lnSpc>
            </a:pPr>
            <a:r>
              <a:rPr lang="en-GB" sz="2400" dirty="0">
                <a:latin typeface="Times New Roman" panose="02020603050405020304" pitchFamily="18" charset="0"/>
                <a:cs typeface="Times New Roman" panose="02020603050405020304" pitchFamily="18" charset="0"/>
              </a:rPr>
              <a:t>Quantitative research is based on the measurement of quantity or amount. It is applicable to phenomena that can be expressed in </a:t>
            </a:r>
            <a:r>
              <a:rPr lang="en-GB" sz="2400" b="1" dirty="0">
                <a:latin typeface="Times New Roman" panose="02020603050405020304" pitchFamily="18" charset="0"/>
                <a:cs typeface="Times New Roman" panose="02020603050405020304" pitchFamily="18" charset="0"/>
              </a:rPr>
              <a:t>terms of quantity.</a:t>
            </a:r>
          </a:p>
          <a:p>
            <a:pPr algn="just">
              <a:lnSpc>
                <a:spcPct val="150000"/>
              </a:lnSpc>
            </a:pPr>
            <a:r>
              <a:rPr lang="en-GB" sz="2400" dirty="0">
                <a:latin typeface="Times New Roman" panose="02020603050405020304" pitchFamily="18" charset="0"/>
                <a:cs typeface="Times New Roman" panose="02020603050405020304" pitchFamily="18" charset="0"/>
              </a:rPr>
              <a:t>Qualitative research, on the other hand, is concerned with </a:t>
            </a:r>
            <a:r>
              <a:rPr lang="en-GB" sz="2400" b="1" dirty="0">
                <a:latin typeface="Times New Roman" panose="02020603050405020304" pitchFamily="18" charset="0"/>
                <a:cs typeface="Times New Roman" panose="02020603050405020304" pitchFamily="18" charset="0"/>
              </a:rPr>
              <a:t>qualitative phenomenon</a:t>
            </a:r>
            <a:r>
              <a:rPr lang="en-GB" sz="2400" dirty="0">
                <a:latin typeface="Times New Roman" panose="02020603050405020304" pitchFamily="18" charset="0"/>
                <a:cs typeface="Times New Roman" panose="02020603050405020304" pitchFamily="18" charset="0"/>
              </a:rPr>
              <a:t>, i.e., phenomena relating to or involving quality or kind. For instance, when we are interested in investigating the reasons for human behaviour (i.e., why people think or do certain things),</a:t>
            </a:r>
          </a:p>
          <a:p>
            <a:pPr algn="just">
              <a:lnSpc>
                <a:spcPct val="150000"/>
              </a:lnSpc>
            </a:pPr>
            <a:endParaRPr lang="en-GB" sz="2400" dirty="0">
              <a:latin typeface="Times New Roman" panose="02020603050405020304" pitchFamily="18" charset="0"/>
              <a:cs typeface="Times New Roman" panose="02020603050405020304" pitchFamily="18" charset="0"/>
            </a:endParaRPr>
          </a:p>
          <a:p>
            <a:pPr marL="0" indent="0" algn="just">
              <a:lnSpc>
                <a:spcPct val="150000"/>
              </a:lnSpc>
              <a:buNone/>
            </a:pPr>
            <a:br>
              <a:rPr lang="en-GB" sz="2400" dirty="0">
                <a:latin typeface="Times New Roman" panose="02020603050405020304" pitchFamily="18" charset="0"/>
                <a:cs typeface="Times New Roman" panose="02020603050405020304" pitchFamily="18" charset="0"/>
              </a:rPr>
            </a:br>
            <a:br>
              <a:rPr lang="en-GB" sz="2400" dirty="0">
                <a:latin typeface="Times New Roman" panose="02020603050405020304" pitchFamily="18" charset="0"/>
                <a:cs typeface="Times New Roman" panose="02020603050405020304" pitchFamily="18" charset="0"/>
              </a:rPr>
            </a:br>
            <a:endParaRPr lang="en-AU"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4707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3A4B99-E786-44D8-BA45-EE6317402BA7}"/>
              </a:ext>
            </a:extLst>
          </p:cNvPr>
          <p:cNvSpPr>
            <a:spLocks noGrp="1"/>
          </p:cNvSpPr>
          <p:nvPr>
            <p:ph idx="1"/>
          </p:nvPr>
        </p:nvSpPr>
        <p:spPr>
          <a:xfrm>
            <a:off x="476387" y="843767"/>
            <a:ext cx="5424453" cy="5170465"/>
          </a:xfrm>
        </p:spPr>
        <p:txBody>
          <a:bodyPr>
            <a:normAutofit/>
          </a:bodyPr>
          <a:lstStyle/>
          <a:p>
            <a:pPr algn="just"/>
            <a:r>
              <a:rPr lang="en-GB" dirty="0"/>
              <a:t>Quantitative research is </a:t>
            </a:r>
            <a:r>
              <a:rPr lang="en-GB" b="1" dirty="0"/>
              <a:t>expressed in numbers and graphs</a:t>
            </a:r>
            <a:r>
              <a:rPr lang="en-GB" dirty="0"/>
              <a:t>. It is </a:t>
            </a:r>
            <a:r>
              <a:rPr lang="en-GB" b="1" dirty="0"/>
              <a:t>used to test or confirm</a:t>
            </a:r>
            <a:r>
              <a:rPr lang="en-GB" dirty="0"/>
              <a:t> theories and assumptions. </a:t>
            </a:r>
          </a:p>
          <a:p>
            <a:pPr algn="just"/>
            <a:r>
              <a:rPr lang="en-GB" dirty="0"/>
              <a:t>This type of research can be used to establish </a:t>
            </a:r>
            <a:r>
              <a:rPr lang="en-GB" b="1" dirty="0"/>
              <a:t>generalizable facts</a:t>
            </a:r>
            <a:r>
              <a:rPr lang="en-GB" dirty="0"/>
              <a:t> about a topic.</a:t>
            </a:r>
          </a:p>
          <a:p>
            <a:pPr algn="just"/>
            <a:r>
              <a:rPr lang="en-GB" dirty="0"/>
              <a:t>Common quantitative methods include experiments, observations recorded as numbers, and surveys with closed-ended questions.</a:t>
            </a:r>
          </a:p>
          <a:p>
            <a:pPr algn="just"/>
            <a:endParaRPr lang="en-AU" dirty="0"/>
          </a:p>
        </p:txBody>
      </p:sp>
      <p:sp>
        <p:nvSpPr>
          <p:cNvPr id="4" name="Rectangle 3">
            <a:extLst>
              <a:ext uri="{FF2B5EF4-FFF2-40B4-BE49-F238E27FC236}">
                <a16:creationId xmlns:a16="http://schemas.microsoft.com/office/drawing/2014/main" id="{929630D1-82E9-47B7-9481-458E8CF2B37B}"/>
              </a:ext>
            </a:extLst>
          </p:cNvPr>
          <p:cNvSpPr/>
          <p:nvPr/>
        </p:nvSpPr>
        <p:spPr>
          <a:xfrm>
            <a:off x="6010481" y="784561"/>
            <a:ext cx="5817514" cy="4893647"/>
          </a:xfrm>
          <a:prstGeom prst="rect">
            <a:avLst/>
          </a:prstGeom>
        </p:spPr>
        <p:txBody>
          <a:bodyPr wrap="square">
            <a:spAutoFit/>
          </a:bodyPr>
          <a:lstStyle/>
          <a:p>
            <a:pPr marL="342900" indent="-342900" algn="just">
              <a:buFont typeface="Arial" panose="020B0604020202020204" pitchFamily="34" charset="0"/>
              <a:buChar char="•"/>
            </a:pPr>
            <a:r>
              <a:rPr lang="en-GB" sz="2400" dirty="0"/>
              <a:t>Qualitative research is </a:t>
            </a:r>
            <a:r>
              <a:rPr lang="en-GB" sz="2400" b="1" dirty="0"/>
              <a:t>expressed in words</a:t>
            </a:r>
            <a:r>
              <a:rPr lang="en-GB" sz="2400" dirty="0"/>
              <a:t>. It is </a:t>
            </a:r>
            <a:r>
              <a:rPr lang="en-GB" sz="2400" b="1" dirty="0"/>
              <a:t>used to understand</a:t>
            </a:r>
            <a:r>
              <a:rPr lang="en-GB" sz="2400" dirty="0"/>
              <a:t> concepts, thoughts or experiences. </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This type of research enables you to gather </a:t>
            </a:r>
            <a:r>
              <a:rPr lang="en-GB" sz="2400" b="1" dirty="0"/>
              <a:t>in-depth insights</a:t>
            </a:r>
            <a:r>
              <a:rPr lang="en-GB" sz="2400" dirty="0"/>
              <a:t> on topics that are not well understood.</a:t>
            </a:r>
          </a:p>
          <a:p>
            <a:pPr marL="342900" indent="-342900" algn="just">
              <a:buFont typeface="Arial" panose="020B0604020202020204" pitchFamily="34" charset="0"/>
              <a:buChar char="•"/>
            </a:pPr>
            <a:endParaRPr lang="en-GB" sz="2400" dirty="0"/>
          </a:p>
          <a:p>
            <a:pPr marL="342900" indent="-342900" algn="just">
              <a:buFont typeface="Arial" panose="020B0604020202020204" pitchFamily="34" charset="0"/>
              <a:buChar char="•"/>
            </a:pPr>
            <a:r>
              <a:rPr lang="en-GB" sz="2400" dirty="0"/>
              <a:t>Common qualitative methods include interviews with open-ended questions, observations described in words, and literature reviews that explore concepts and theories.</a:t>
            </a:r>
          </a:p>
        </p:txBody>
      </p:sp>
    </p:spTree>
    <p:extLst>
      <p:ext uri="{BB962C8B-B14F-4D97-AF65-F5344CB8AC3E}">
        <p14:creationId xmlns:p14="http://schemas.microsoft.com/office/powerpoint/2010/main" val="655374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E10F-0132-4533-BAAE-5CA399B4A2B1}"/>
              </a:ext>
            </a:extLst>
          </p:cNvPr>
          <p:cNvSpPr>
            <a:spLocks noGrp="1"/>
          </p:cNvSpPr>
          <p:nvPr>
            <p:ph type="title"/>
          </p:nvPr>
        </p:nvSpPr>
        <p:spPr>
          <a:xfrm>
            <a:off x="943454" y="299455"/>
            <a:ext cx="10515600" cy="769710"/>
          </a:xfrm>
        </p:spPr>
        <p:txBody>
          <a:bodyPr/>
          <a:lstStyle/>
          <a:p>
            <a:r>
              <a:rPr lang="en-AU" i="1" dirty="0"/>
              <a:t>Conceptual vs. Empirical</a:t>
            </a:r>
            <a:r>
              <a:rPr lang="en-AU" dirty="0"/>
              <a:t> </a:t>
            </a:r>
          </a:p>
        </p:txBody>
      </p:sp>
      <p:sp>
        <p:nvSpPr>
          <p:cNvPr id="3" name="Content Placeholder 2">
            <a:extLst>
              <a:ext uri="{FF2B5EF4-FFF2-40B4-BE49-F238E27FC236}">
                <a16:creationId xmlns:a16="http://schemas.microsoft.com/office/drawing/2014/main" id="{2CD2A1EA-2352-44AB-B55E-69355CE3E986}"/>
              </a:ext>
            </a:extLst>
          </p:cNvPr>
          <p:cNvSpPr>
            <a:spLocks noGrp="1"/>
          </p:cNvSpPr>
          <p:nvPr>
            <p:ph idx="1"/>
          </p:nvPr>
        </p:nvSpPr>
        <p:spPr>
          <a:xfrm>
            <a:off x="884249" y="1154625"/>
            <a:ext cx="9851728" cy="4351338"/>
          </a:xfrm>
        </p:spPr>
        <p:txBody>
          <a:bodyPr>
            <a:noAutofit/>
          </a:bodyPr>
          <a:lstStyle/>
          <a:p>
            <a:r>
              <a:rPr lang="en-GB" sz="2400" b="1" dirty="0"/>
              <a:t>Conceptual research </a:t>
            </a:r>
            <a:r>
              <a:rPr lang="en-GB" sz="2400" dirty="0"/>
              <a:t>is that related to some abstract idea(s) or theory. </a:t>
            </a:r>
          </a:p>
          <a:p>
            <a:r>
              <a:rPr lang="en-GB" sz="2400" dirty="0"/>
              <a:t>It is generally used </a:t>
            </a:r>
            <a:r>
              <a:rPr lang="en-GB" sz="2400" b="1" dirty="0"/>
              <a:t>by philosophers and thinkers </a:t>
            </a:r>
            <a:r>
              <a:rPr lang="en-GB" sz="2400" dirty="0"/>
              <a:t>to develop new concepts or to reinterpret existing ones. </a:t>
            </a:r>
          </a:p>
          <a:p>
            <a:r>
              <a:rPr lang="en-GB" sz="2400" dirty="0"/>
              <a:t>On the other hand, </a:t>
            </a:r>
            <a:r>
              <a:rPr lang="en-GB" sz="2400" b="1" dirty="0"/>
              <a:t>empirical research </a:t>
            </a:r>
            <a:r>
              <a:rPr lang="en-GB" sz="2400" dirty="0"/>
              <a:t>relies on experience or observation alone, often without due regard for system and theory. </a:t>
            </a:r>
          </a:p>
          <a:p>
            <a:r>
              <a:rPr lang="en-GB" sz="2400" dirty="0"/>
              <a:t>It is </a:t>
            </a:r>
            <a:r>
              <a:rPr lang="en-GB" sz="2400" b="1" dirty="0"/>
              <a:t>data-based research</a:t>
            </a:r>
            <a:r>
              <a:rPr lang="en-GB" sz="2400" dirty="0"/>
              <a:t>, coming up with conclusions which are capable of being verified by observation or experiment </a:t>
            </a:r>
          </a:p>
          <a:p>
            <a:r>
              <a:rPr lang="en-GB" sz="2400" dirty="0"/>
              <a:t>Empirical research is appropriate when </a:t>
            </a:r>
            <a:r>
              <a:rPr lang="en-GB" sz="2400" b="1" dirty="0"/>
              <a:t>proof</a:t>
            </a:r>
            <a:r>
              <a:rPr lang="en-GB" sz="2400" dirty="0"/>
              <a:t> is sought that</a:t>
            </a:r>
            <a:br>
              <a:rPr lang="en-GB" sz="2400" dirty="0"/>
            </a:br>
            <a:r>
              <a:rPr lang="en-GB" sz="2400" dirty="0"/>
              <a:t>certain variables affect other variables in some way. </a:t>
            </a:r>
          </a:p>
          <a:p>
            <a:r>
              <a:rPr lang="en-GB" sz="2400" dirty="0"/>
              <a:t>Evidence gathered through </a:t>
            </a:r>
            <a:r>
              <a:rPr lang="en-GB" sz="2400" b="1" dirty="0"/>
              <a:t>experiments or empirical studies </a:t>
            </a:r>
            <a:r>
              <a:rPr lang="en-GB" sz="2400" dirty="0"/>
              <a:t>is today considered to be the most powerful support possible for a given hypothesis. </a:t>
            </a:r>
            <a:br>
              <a:rPr lang="en-GB" sz="2400" dirty="0"/>
            </a:br>
            <a:br>
              <a:rPr lang="en-GB" sz="2400" dirty="0"/>
            </a:br>
            <a:endParaRPr lang="en-AU" sz="2400" dirty="0"/>
          </a:p>
        </p:txBody>
      </p:sp>
    </p:spTree>
    <p:extLst>
      <p:ext uri="{BB962C8B-B14F-4D97-AF65-F5344CB8AC3E}">
        <p14:creationId xmlns:p14="http://schemas.microsoft.com/office/powerpoint/2010/main" val="3321683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F9329-9907-467C-A6F6-BB7752B30467}"/>
              </a:ext>
            </a:extLst>
          </p:cNvPr>
          <p:cNvSpPr>
            <a:spLocks noGrp="1"/>
          </p:cNvSpPr>
          <p:nvPr>
            <p:ph idx="1"/>
          </p:nvPr>
        </p:nvSpPr>
        <p:spPr>
          <a:xfrm>
            <a:off x="838200" y="723626"/>
            <a:ext cx="9924091" cy="5453337"/>
          </a:xfrm>
        </p:spPr>
        <p:txBody>
          <a:bodyPr>
            <a:normAutofit fontScale="92500" lnSpcReduction="10000"/>
          </a:bodyPr>
          <a:lstStyle/>
          <a:p>
            <a:pPr algn="just"/>
            <a:r>
              <a:rPr lang="en-GB" b="1" dirty="0"/>
              <a:t>Aristotle, Copernicus, Galileo, Newton and Einstein</a:t>
            </a:r>
            <a:r>
              <a:rPr lang="en-GB" dirty="0"/>
              <a:t>: these famous philosophers and scientists relied heavily on </a:t>
            </a:r>
            <a:r>
              <a:rPr lang="en-GB" dirty="0">
                <a:hlinkClick r:id="rId2"/>
              </a:rPr>
              <a:t>conceptual research</a:t>
            </a:r>
            <a:r>
              <a:rPr lang="en-GB" dirty="0"/>
              <a:t> to develop insight and </a:t>
            </a:r>
            <a:r>
              <a:rPr lang="en-GB" b="1" dirty="0"/>
              <a:t>theories about the way the world works</a:t>
            </a:r>
            <a:r>
              <a:rPr lang="en-GB" dirty="0"/>
              <a:t>. </a:t>
            </a:r>
          </a:p>
          <a:p>
            <a:pPr algn="just"/>
            <a:r>
              <a:rPr lang="en-GB" dirty="0"/>
              <a:t>They established concepts to </a:t>
            </a:r>
            <a:r>
              <a:rPr lang="en-GB" b="1" dirty="0"/>
              <a:t>explain common occurrences </a:t>
            </a:r>
            <a:r>
              <a:rPr lang="en-GB" dirty="0"/>
              <a:t>by observing their surroundings and compiling, studying and summarizing existing information.</a:t>
            </a:r>
          </a:p>
          <a:p>
            <a:pPr algn="just"/>
            <a:r>
              <a:rPr lang="en-GB" b="1" dirty="0"/>
              <a:t>Plato</a:t>
            </a:r>
            <a:r>
              <a:rPr lang="en-GB" dirty="0"/>
              <a:t> asked conceptual questions such as "What is justice?" as the basis of philosophy. The statements, "That action is wrong," or, "Knowledge is justified true belief," are conceptual claims.</a:t>
            </a:r>
          </a:p>
          <a:p>
            <a:pPr marL="0" indent="0" algn="just">
              <a:buNone/>
            </a:pPr>
            <a:endParaRPr lang="en-GB" dirty="0"/>
          </a:p>
          <a:p>
            <a:pPr algn="just"/>
            <a:r>
              <a:rPr lang="en-GB" b="1" dirty="0"/>
              <a:t>Empirical research</a:t>
            </a:r>
            <a:r>
              <a:rPr lang="en-GB" dirty="0"/>
              <a:t>, on the other hand, is based not only on theory, but on </a:t>
            </a:r>
            <a:r>
              <a:rPr lang="en-GB" b="1" dirty="0"/>
              <a:t>experimentation</a:t>
            </a:r>
            <a:r>
              <a:rPr lang="en-GB" dirty="0"/>
              <a:t>. Using either a </a:t>
            </a:r>
            <a:r>
              <a:rPr lang="en-GB" dirty="0">
                <a:hlinkClick r:id="rId3"/>
              </a:rPr>
              <a:t>quantitative or qualitative methodology</a:t>
            </a:r>
            <a:r>
              <a:rPr lang="en-GB" dirty="0"/>
              <a:t>, researchers gather data that can be measured according to a certain population, place and/or time. They then use this information to make meaningful, fact-based conclusions. </a:t>
            </a:r>
            <a:endParaRPr lang="en-AU" dirty="0"/>
          </a:p>
        </p:txBody>
      </p:sp>
    </p:spTree>
    <p:extLst>
      <p:ext uri="{BB962C8B-B14F-4D97-AF65-F5344CB8AC3E}">
        <p14:creationId xmlns:p14="http://schemas.microsoft.com/office/powerpoint/2010/main" val="2699218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7198-CAA3-484D-B116-AE22FFA6ABA0}"/>
              </a:ext>
            </a:extLst>
          </p:cNvPr>
          <p:cNvSpPr>
            <a:spLocks noGrp="1"/>
          </p:cNvSpPr>
          <p:nvPr>
            <p:ph type="title"/>
          </p:nvPr>
        </p:nvSpPr>
        <p:spPr>
          <a:xfrm>
            <a:off x="1420938" y="365125"/>
            <a:ext cx="9932862" cy="1325563"/>
          </a:xfrm>
        </p:spPr>
        <p:txBody>
          <a:bodyPr/>
          <a:lstStyle/>
          <a:p>
            <a:r>
              <a:rPr lang="en-GB" dirty="0"/>
              <a:t>Other types</a:t>
            </a:r>
            <a:endParaRPr lang="en-AU" dirty="0"/>
          </a:p>
        </p:txBody>
      </p:sp>
      <p:sp>
        <p:nvSpPr>
          <p:cNvPr id="3" name="Content Placeholder 2">
            <a:extLst>
              <a:ext uri="{FF2B5EF4-FFF2-40B4-BE49-F238E27FC236}">
                <a16:creationId xmlns:a16="http://schemas.microsoft.com/office/drawing/2014/main" id="{547FA679-6420-443E-A01C-BEED1848B11D}"/>
              </a:ext>
            </a:extLst>
          </p:cNvPr>
          <p:cNvSpPr>
            <a:spLocks noGrp="1"/>
          </p:cNvSpPr>
          <p:nvPr>
            <p:ph idx="1"/>
          </p:nvPr>
        </p:nvSpPr>
        <p:spPr>
          <a:xfrm>
            <a:off x="1269636" y="1825625"/>
            <a:ext cx="8413794" cy="4351338"/>
          </a:xfrm>
        </p:spPr>
        <p:txBody>
          <a:bodyPr>
            <a:normAutofit fontScale="62500" lnSpcReduction="20000"/>
          </a:bodyPr>
          <a:lstStyle/>
          <a:p>
            <a:pPr>
              <a:lnSpc>
                <a:spcPct val="150000"/>
              </a:lnSpc>
            </a:pPr>
            <a:r>
              <a:rPr lang="en-GB" sz="4500" dirty="0"/>
              <a:t>One-time research or longitudinal research. </a:t>
            </a:r>
          </a:p>
          <a:p>
            <a:pPr>
              <a:lnSpc>
                <a:spcPct val="150000"/>
              </a:lnSpc>
            </a:pPr>
            <a:r>
              <a:rPr lang="en-GB" sz="4500" dirty="0"/>
              <a:t>Field-setting research or laboratory research </a:t>
            </a:r>
          </a:p>
          <a:p>
            <a:pPr>
              <a:lnSpc>
                <a:spcPct val="150000"/>
              </a:lnSpc>
            </a:pPr>
            <a:r>
              <a:rPr lang="en-AU" sz="4500" dirty="0"/>
              <a:t>Clinical or diagnostic research </a:t>
            </a:r>
          </a:p>
          <a:p>
            <a:pPr>
              <a:lnSpc>
                <a:spcPct val="150000"/>
              </a:lnSpc>
            </a:pPr>
            <a:r>
              <a:rPr lang="en-GB" sz="4500" dirty="0"/>
              <a:t>Historical research is that which utilizes historical sources like documents, remains, etc. </a:t>
            </a:r>
            <a:br>
              <a:rPr lang="en-GB" dirty="0"/>
            </a:br>
            <a:br>
              <a:rPr lang="en-AU" dirty="0"/>
            </a:br>
            <a:br>
              <a:rPr lang="en-GB" dirty="0"/>
            </a:br>
            <a:endParaRPr lang="en-AU" dirty="0"/>
          </a:p>
        </p:txBody>
      </p:sp>
    </p:spTree>
    <p:extLst>
      <p:ext uri="{BB962C8B-B14F-4D97-AF65-F5344CB8AC3E}">
        <p14:creationId xmlns:p14="http://schemas.microsoft.com/office/powerpoint/2010/main" val="467716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Business Research for engineers?</a:t>
            </a:r>
          </a:p>
        </p:txBody>
      </p:sp>
      <p:sp>
        <p:nvSpPr>
          <p:cNvPr id="4" name="TextBox 3"/>
          <p:cNvSpPr txBox="1"/>
          <p:nvPr/>
        </p:nvSpPr>
        <p:spPr>
          <a:xfrm>
            <a:off x="9634057" y="1442320"/>
            <a:ext cx="2334786" cy="369332"/>
          </a:xfrm>
          <a:prstGeom prst="rect">
            <a:avLst/>
          </a:prstGeom>
          <a:noFill/>
        </p:spPr>
        <p:txBody>
          <a:bodyPr wrap="square" rtlCol="0">
            <a:spAutoFit/>
          </a:bodyPr>
          <a:lstStyle/>
          <a:p>
            <a:r>
              <a:rPr lang="en-US" dirty="0"/>
              <a:t>Model X</a:t>
            </a:r>
          </a:p>
        </p:txBody>
      </p:sp>
      <p:sp>
        <p:nvSpPr>
          <p:cNvPr id="7" name="TextBox 6"/>
          <p:cNvSpPr txBox="1"/>
          <p:nvPr/>
        </p:nvSpPr>
        <p:spPr>
          <a:xfrm>
            <a:off x="659797" y="5575618"/>
            <a:ext cx="2729552" cy="369332"/>
          </a:xfrm>
          <a:prstGeom prst="rect">
            <a:avLst/>
          </a:prstGeom>
          <a:noFill/>
        </p:spPr>
        <p:txBody>
          <a:bodyPr wrap="square" rtlCol="0">
            <a:spAutoFit/>
          </a:bodyPr>
          <a:lstStyle/>
          <a:p>
            <a:r>
              <a:rPr lang="en-US" dirty="0"/>
              <a:t>Eye trackers</a:t>
            </a:r>
          </a:p>
        </p:txBody>
      </p:sp>
      <p:sp>
        <p:nvSpPr>
          <p:cNvPr id="9" name="TextBox 8"/>
          <p:cNvSpPr txBox="1"/>
          <p:nvPr/>
        </p:nvSpPr>
        <p:spPr>
          <a:xfrm>
            <a:off x="9320047" y="4521709"/>
            <a:ext cx="2729552" cy="369332"/>
          </a:xfrm>
          <a:prstGeom prst="rect">
            <a:avLst/>
          </a:prstGeom>
          <a:noFill/>
        </p:spPr>
        <p:txBody>
          <a:bodyPr wrap="square" rtlCol="0">
            <a:spAutoFit/>
          </a:bodyPr>
          <a:lstStyle/>
          <a:p>
            <a:pPr algn="l"/>
            <a:r>
              <a:rPr lang="en-AU" i="0" dirty="0">
                <a:solidFill>
                  <a:srgbClr val="000000"/>
                </a:solidFill>
                <a:effectLst/>
                <a:latin typeface="Roboto" panose="02000000000000000000" pitchFamily="2" charset="0"/>
              </a:rPr>
              <a:t>Apple iPhone</a:t>
            </a:r>
          </a:p>
        </p:txBody>
      </p:sp>
      <p:pic>
        <p:nvPicPr>
          <p:cNvPr id="1026" name="Picture 2" descr="Elon Musk on his success: &amp;#39;America is the land of opportunity&amp;#39;">
            <a:extLst>
              <a:ext uri="{FF2B5EF4-FFF2-40B4-BE49-F238E27FC236}">
                <a16:creationId xmlns:a16="http://schemas.microsoft.com/office/drawing/2014/main" id="{7BD90FF6-F77D-4710-959D-96ADE39E8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320" y="1510497"/>
            <a:ext cx="3062753" cy="204183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51C0C7-9D10-4509-9D9F-A1CA06939573}"/>
              </a:ext>
            </a:extLst>
          </p:cNvPr>
          <p:cNvSpPr txBox="1"/>
          <p:nvPr/>
        </p:nvSpPr>
        <p:spPr>
          <a:xfrm>
            <a:off x="659797" y="3639807"/>
            <a:ext cx="2729552" cy="369332"/>
          </a:xfrm>
          <a:prstGeom prst="rect">
            <a:avLst/>
          </a:prstGeom>
          <a:noFill/>
        </p:spPr>
        <p:txBody>
          <a:bodyPr wrap="square" rtlCol="0">
            <a:spAutoFit/>
          </a:bodyPr>
          <a:lstStyle/>
          <a:p>
            <a:r>
              <a:rPr lang="en-AU" i="0" dirty="0">
                <a:solidFill>
                  <a:srgbClr val="202122"/>
                </a:solidFill>
                <a:effectLst/>
                <a:latin typeface="Arial" panose="020B0604020202020204" pitchFamily="34" charset="0"/>
              </a:rPr>
              <a:t>Elon Reeve Musk</a:t>
            </a:r>
            <a:endParaRPr lang="en-US" dirty="0"/>
          </a:p>
        </p:txBody>
      </p:sp>
      <p:pic>
        <p:nvPicPr>
          <p:cNvPr id="1028" name="Picture 4" descr="Tesla becomes world's most valuable carmaker without making a profit | Tesla  | The Guardian">
            <a:extLst>
              <a:ext uri="{FF2B5EF4-FFF2-40B4-BE49-F238E27FC236}">
                <a16:creationId xmlns:a16="http://schemas.microsoft.com/office/drawing/2014/main" id="{2CBC2A4F-5374-45FD-88E1-5DACB8E6A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993" y="1510497"/>
            <a:ext cx="3624316" cy="20418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AKU ® For Apple iPhone 7 / 8 Frameless Semi Transparent Cover (Ring not  Included) - iPhone 7 - Apple - Mobile / Tablet - Screen Guards India">
            <a:extLst>
              <a:ext uri="{FF2B5EF4-FFF2-40B4-BE49-F238E27FC236}">
                <a16:creationId xmlns:a16="http://schemas.microsoft.com/office/drawing/2014/main" id="{7F8D7B9D-4E6C-405B-A299-990D8A80C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908" y="3858491"/>
            <a:ext cx="3262745" cy="29565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Different Kinds of Eye Tracking Devices | Bitbrain">
            <a:extLst>
              <a:ext uri="{FF2B5EF4-FFF2-40B4-BE49-F238E27FC236}">
                <a16:creationId xmlns:a16="http://schemas.microsoft.com/office/drawing/2014/main" id="{B37EC350-06DB-47F9-BAFB-EEEB39495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9808" y="4295199"/>
            <a:ext cx="2469283" cy="246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1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3" name="Rectangle 5">
            <a:extLst>
              <a:ext uri="{FF2B5EF4-FFF2-40B4-BE49-F238E27FC236}">
                <a16:creationId xmlns:a16="http://schemas.microsoft.com/office/drawing/2014/main" id="{00BB6C6F-1F7C-4120-9B19-B3507EA9AB99}"/>
              </a:ext>
            </a:extLst>
          </p:cNvPr>
          <p:cNvSpPr>
            <a:spLocks noChangeArrowheads="1"/>
          </p:cNvSpPr>
          <p:nvPr/>
        </p:nvSpPr>
        <p:spPr bwMode="auto">
          <a:xfrm>
            <a:off x="2044841" y="1101437"/>
            <a:ext cx="9073432" cy="567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Purpose clearly defined.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Research process detailed.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Research design thoroughly planned.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High ethical standards applied.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Limitations frankly revealed.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Adequate analysis for decision maker’s needs.</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Findings presented clearly.</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Conclusions justified.</a:t>
            </a:r>
          </a:p>
          <a:p>
            <a:pPr eaLnBrk="1" hangingPunct="1">
              <a:lnSpc>
                <a:spcPct val="150000"/>
              </a:lnSpc>
              <a:buClr>
                <a:srgbClr val="F1FB33"/>
              </a:buClr>
              <a:buFont typeface="Wingdings" panose="05000000000000000000" pitchFamily="2" charset="2"/>
              <a:buChar char="W"/>
            </a:pPr>
            <a:r>
              <a:rPr lang="en-US" altLang="en-US" sz="2800" b="1" dirty="0">
                <a:latin typeface="Times New Roman" panose="02020603050405020304" pitchFamily="18" charset="0"/>
              </a:rPr>
              <a:t>Researcher’s experience reflected.</a:t>
            </a:r>
          </a:p>
        </p:txBody>
      </p:sp>
      <p:sp>
        <p:nvSpPr>
          <p:cNvPr id="217094" name="Text Box 6">
            <a:extLst>
              <a:ext uri="{FF2B5EF4-FFF2-40B4-BE49-F238E27FC236}">
                <a16:creationId xmlns:a16="http://schemas.microsoft.com/office/drawing/2014/main" id="{B9F0D6EC-1FC1-420C-8D7F-D763B6A84804}"/>
              </a:ext>
            </a:extLst>
          </p:cNvPr>
          <p:cNvSpPr txBox="1">
            <a:spLocks noChangeArrowheads="1"/>
          </p:cNvSpPr>
          <p:nvPr/>
        </p:nvSpPr>
        <p:spPr bwMode="auto">
          <a:xfrm>
            <a:off x="527768" y="222671"/>
            <a:ext cx="64419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sz="3600" b="1" dirty="0">
                <a:latin typeface="+mn-lt"/>
              </a:rPr>
              <a:t>Qualities</a:t>
            </a:r>
            <a:r>
              <a:rPr lang="en-US" altLang="en-US" sz="3600" b="1" dirty="0">
                <a:latin typeface="+mn-lt"/>
              </a:rPr>
              <a:t> of good research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7094"/>
                                        </p:tgtEl>
                                        <p:attrNameLst>
                                          <p:attrName>style.visibility</p:attrName>
                                        </p:attrNameLst>
                                      </p:cBhvr>
                                      <p:to>
                                        <p:strVal val="visible"/>
                                      </p:to>
                                    </p:set>
                                    <p:animEffect transition="in" filter="blinds(horizontal)">
                                      <p:cBhvr>
                                        <p:cTn id="7" dur="500"/>
                                        <p:tgtEl>
                                          <p:spTgt spid="2170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093">
                                            <p:txEl>
                                              <p:pRg st="0" end="0"/>
                                            </p:txEl>
                                          </p:spTgt>
                                        </p:tgtEl>
                                        <p:attrNameLst>
                                          <p:attrName>style.visibility</p:attrName>
                                        </p:attrNameLst>
                                      </p:cBhvr>
                                      <p:to>
                                        <p:strVal val="visible"/>
                                      </p:to>
                                    </p:set>
                                    <p:animEffect transition="in" filter="blinds(horizontal)">
                                      <p:cBhvr>
                                        <p:cTn id="12" dur="500"/>
                                        <p:tgtEl>
                                          <p:spTgt spid="21709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7093">
                                            <p:txEl>
                                              <p:pRg st="1" end="1"/>
                                            </p:txEl>
                                          </p:spTgt>
                                        </p:tgtEl>
                                        <p:attrNameLst>
                                          <p:attrName>style.visibility</p:attrName>
                                        </p:attrNameLst>
                                      </p:cBhvr>
                                      <p:to>
                                        <p:strVal val="visible"/>
                                      </p:to>
                                    </p:set>
                                    <p:animEffect transition="in" filter="blinds(horizontal)">
                                      <p:cBhvr>
                                        <p:cTn id="17" dur="500"/>
                                        <p:tgtEl>
                                          <p:spTgt spid="21709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7093">
                                            <p:txEl>
                                              <p:pRg st="2" end="2"/>
                                            </p:txEl>
                                          </p:spTgt>
                                        </p:tgtEl>
                                        <p:attrNameLst>
                                          <p:attrName>style.visibility</p:attrName>
                                        </p:attrNameLst>
                                      </p:cBhvr>
                                      <p:to>
                                        <p:strVal val="visible"/>
                                      </p:to>
                                    </p:set>
                                    <p:animEffect transition="in" filter="blinds(horizontal)">
                                      <p:cBhvr>
                                        <p:cTn id="22" dur="500"/>
                                        <p:tgtEl>
                                          <p:spTgt spid="21709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7093">
                                            <p:txEl>
                                              <p:pRg st="3" end="3"/>
                                            </p:txEl>
                                          </p:spTgt>
                                        </p:tgtEl>
                                        <p:attrNameLst>
                                          <p:attrName>style.visibility</p:attrName>
                                        </p:attrNameLst>
                                      </p:cBhvr>
                                      <p:to>
                                        <p:strVal val="visible"/>
                                      </p:to>
                                    </p:set>
                                    <p:animEffect transition="in" filter="blinds(horizontal)">
                                      <p:cBhvr>
                                        <p:cTn id="27" dur="500"/>
                                        <p:tgtEl>
                                          <p:spTgt spid="21709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17093">
                                            <p:txEl>
                                              <p:pRg st="4" end="4"/>
                                            </p:txEl>
                                          </p:spTgt>
                                        </p:tgtEl>
                                        <p:attrNameLst>
                                          <p:attrName>style.visibility</p:attrName>
                                        </p:attrNameLst>
                                      </p:cBhvr>
                                      <p:to>
                                        <p:strVal val="visible"/>
                                      </p:to>
                                    </p:set>
                                    <p:animEffect transition="in" filter="blinds(horizontal)">
                                      <p:cBhvr>
                                        <p:cTn id="32" dur="500"/>
                                        <p:tgtEl>
                                          <p:spTgt spid="217093">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17093">
                                            <p:txEl>
                                              <p:pRg st="5" end="5"/>
                                            </p:txEl>
                                          </p:spTgt>
                                        </p:tgtEl>
                                        <p:attrNameLst>
                                          <p:attrName>style.visibility</p:attrName>
                                        </p:attrNameLst>
                                      </p:cBhvr>
                                      <p:to>
                                        <p:strVal val="visible"/>
                                      </p:to>
                                    </p:set>
                                    <p:animEffect transition="in" filter="blinds(horizontal)">
                                      <p:cBhvr>
                                        <p:cTn id="37" dur="500"/>
                                        <p:tgtEl>
                                          <p:spTgt spid="217093">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17093">
                                            <p:txEl>
                                              <p:pRg st="6" end="6"/>
                                            </p:txEl>
                                          </p:spTgt>
                                        </p:tgtEl>
                                        <p:attrNameLst>
                                          <p:attrName>style.visibility</p:attrName>
                                        </p:attrNameLst>
                                      </p:cBhvr>
                                      <p:to>
                                        <p:strVal val="visible"/>
                                      </p:to>
                                    </p:set>
                                    <p:animEffect transition="in" filter="blinds(horizontal)">
                                      <p:cBhvr>
                                        <p:cTn id="42" dur="500"/>
                                        <p:tgtEl>
                                          <p:spTgt spid="217093">
                                            <p:txEl>
                                              <p:pRg st="6" end="6"/>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7093">
                                            <p:txEl>
                                              <p:pRg st="7" end="7"/>
                                            </p:txEl>
                                          </p:spTgt>
                                        </p:tgtEl>
                                        <p:attrNameLst>
                                          <p:attrName>style.visibility</p:attrName>
                                        </p:attrNameLst>
                                      </p:cBhvr>
                                      <p:to>
                                        <p:strVal val="visible"/>
                                      </p:to>
                                    </p:set>
                                    <p:animEffect transition="in" filter="blinds(horizontal)">
                                      <p:cBhvr>
                                        <p:cTn id="47" dur="500"/>
                                        <p:tgtEl>
                                          <p:spTgt spid="217093">
                                            <p:txEl>
                                              <p:pRg st="7" end="7"/>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17093">
                                            <p:txEl>
                                              <p:pRg st="8" end="8"/>
                                            </p:txEl>
                                          </p:spTgt>
                                        </p:tgtEl>
                                        <p:attrNameLst>
                                          <p:attrName>style.visibility</p:attrName>
                                        </p:attrNameLst>
                                      </p:cBhvr>
                                      <p:to>
                                        <p:strVal val="visible"/>
                                      </p:to>
                                    </p:set>
                                    <p:animEffect transition="in" filter="blinds(horizontal)">
                                      <p:cBhvr>
                                        <p:cTn id="52" dur="500"/>
                                        <p:tgtEl>
                                          <p:spTgt spid="21709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3" grpId="0" build="p" autoUpdateAnimBg="0"/>
      <p:bldP spid="217094"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E06A9F-C0BB-4B0E-BB5F-8DD1B00B54E6}"/>
              </a:ext>
            </a:extLst>
          </p:cNvPr>
          <p:cNvPicPr>
            <a:picLocks noChangeAspect="1"/>
          </p:cNvPicPr>
          <p:nvPr/>
        </p:nvPicPr>
        <p:blipFill>
          <a:blip r:embed="rId2"/>
          <a:stretch>
            <a:fillRect/>
          </a:stretch>
        </p:blipFill>
        <p:spPr>
          <a:xfrm>
            <a:off x="940714" y="253269"/>
            <a:ext cx="10196546" cy="6351462"/>
          </a:xfrm>
          <a:prstGeom prst="rect">
            <a:avLst/>
          </a:prstGeom>
        </p:spPr>
      </p:pic>
    </p:spTree>
    <p:extLst>
      <p:ext uri="{BB962C8B-B14F-4D97-AF65-F5344CB8AC3E}">
        <p14:creationId xmlns:p14="http://schemas.microsoft.com/office/powerpoint/2010/main" val="3413590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D070-3B55-4882-8188-A3408ACBE02E}"/>
              </a:ext>
            </a:extLst>
          </p:cNvPr>
          <p:cNvSpPr>
            <a:spLocks noGrp="1"/>
          </p:cNvSpPr>
          <p:nvPr>
            <p:ph type="title"/>
          </p:nvPr>
        </p:nvSpPr>
        <p:spPr>
          <a:xfrm>
            <a:off x="1081601" y="2614944"/>
            <a:ext cx="10515600" cy="1325563"/>
          </a:xfrm>
        </p:spPr>
        <p:txBody>
          <a:bodyPr/>
          <a:lstStyle/>
          <a:p>
            <a:r>
              <a:rPr lang="en-US" dirty="0"/>
              <a:t>Applications in functional areas of Business</a:t>
            </a:r>
            <a:endParaRPr lang="en-AU" dirty="0"/>
          </a:p>
        </p:txBody>
      </p:sp>
    </p:spTree>
    <p:extLst>
      <p:ext uri="{BB962C8B-B14F-4D97-AF65-F5344CB8AC3E}">
        <p14:creationId xmlns:p14="http://schemas.microsoft.com/office/powerpoint/2010/main" val="703100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2206-6D46-4382-AA8D-A32C43D0122B}"/>
              </a:ext>
            </a:extLst>
          </p:cNvPr>
          <p:cNvSpPr>
            <a:spLocks noGrp="1"/>
          </p:cNvSpPr>
          <p:nvPr>
            <p:ph type="title"/>
          </p:nvPr>
        </p:nvSpPr>
        <p:spPr/>
        <p:txBody>
          <a:bodyPr/>
          <a:lstStyle/>
          <a:p>
            <a:endParaRPr lang="en-AU" dirty="0"/>
          </a:p>
        </p:txBody>
      </p:sp>
      <p:sp>
        <p:nvSpPr>
          <p:cNvPr id="3" name="Content Placeholder 2">
            <a:extLst>
              <a:ext uri="{FF2B5EF4-FFF2-40B4-BE49-F238E27FC236}">
                <a16:creationId xmlns:a16="http://schemas.microsoft.com/office/drawing/2014/main" id="{EB5269EF-14BC-4CF8-AFA6-B7841484C762}"/>
              </a:ext>
            </a:extLst>
          </p:cNvPr>
          <p:cNvSpPr>
            <a:spLocks noGrp="1"/>
          </p:cNvSpPr>
          <p:nvPr>
            <p:ph idx="1"/>
          </p:nvPr>
        </p:nvSpPr>
        <p:spPr/>
        <p:txBody>
          <a:bodyPr/>
          <a:lstStyle/>
          <a:p>
            <a:endParaRPr lang="en-AU" dirty="0"/>
          </a:p>
        </p:txBody>
      </p:sp>
      <p:pic>
        <p:nvPicPr>
          <p:cNvPr id="4" name="Picture 3">
            <a:extLst>
              <a:ext uri="{FF2B5EF4-FFF2-40B4-BE49-F238E27FC236}">
                <a16:creationId xmlns:a16="http://schemas.microsoft.com/office/drawing/2014/main" id="{B0413D0D-C6C3-479E-B866-40616D841531}"/>
              </a:ext>
            </a:extLst>
          </p:cNvPr>
          <p:cNvPicPr>
            <a:picLocks noChangeAspect="1"/>
          </p:cNvPicPr>
          <p:nvPr/>
        </p:nvPicPr>
        <p:blipFill>
          <a:blip r:embed="rId2"/>
          <a:stretch>
            <a:fillRect/>
          </a:stretch>
        </p:blipFill>
        <p:spPr>
          <a:xfrm>
            <a:off x="447332" y="365124"/>
            <a:ext cx="11038585" cy="5989627"/>
          </a:xfrm>
          <a:prstGeom prst="rect">
            <a:avLst/>
          </a:prstGeom>
        </p:spPr>
      </p:pic>
    </p:spTree>
    <p:extLst>
      <p:ext uri="{BB962C8B-B14F-4D97-AF65-F5344CB8AC3E}">
        <p14:creationId xmlns:p14="http://schemas.microsoft.com/office/powerpoint/2010/main" val="1635781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2C787C-2331-4680-AD7F-D75F2ED9771E}"/>
              </a:ext>
            </a:extLst>
          </p:cNvPr>
          <p:cNvSpPr>
            <a:spLocks noGrp="1"/>
          </p:cNvSpPr>
          <p:nvPr>
            <p:ph idx="1"/>
          </p:nvPr>
        </p:nvSpPr>
        <p:spPr>
          <a:xfrm>
            <a:off x="1510144" y="736783"/>
            <a:ext cx="9621983" cy="5413866"/>
          </a:xfrm>
        </p:spPr>
        <p:txBody>
          <a:bodyPr>
            <a:normAutofit/>
          </a:bodyPr>
          <a:lstStyle/>
          <a:p>
            <a:pPr>
              <a:lnSpc>
                <a:spcPct val="150000"/>
              </a:lnSpc>
            </a:pPr>
            <a:r>
              <a:rPr lang="en-AU" b="1" dirty="0"/>
              <a:t>Human Resource</a:t>
            </a:r>
          </a:p>
          <a:p>
            <a:pPr>
              <a:lnSpc>
                <a:spcPct val="150000"/>
              </a:lnSpc>
            </a:pPr>
            <a:r>
              <a:rPr lang="en-AU" b="1" dirty="0"/>
              <a:t>Marketing/Promotion</a:t>
            </a:r>
          </a:p>
          <a:p>
            <a:pPr>
              <a:lnSpc>
                <a:spcPct val="150000"/>
              </a:lnSpc>
            </a:pPr>
            <a:r>
              <a:rPr lang="en-AU" b="1" dirty="0"/>
              <a:t>Production</a:t>
            </a:r>
          </a:p>
          <a:p>
            <a:pPr>
              <a:lnSpc>
                <a:spcPct val="150000"/>
              </a:lnSpc>
            </a:pPr>
            <a:r>
              <a:rPr lang="en-AU" b="1" dirty="0"/>
              <a:t>Sales</a:t>
            </a:r>
          </a:p>
          <a:p>
            <a:pPr>
              <a:lnSpc>
                <a:spcPct val="150000"/>
              </a:lnSpc>
            </a:pPr>
            <a:r>
              <a:rPr lang="en-AU" b="1" dirty="0"/>
              <a:t>Customer Service Support</a:t>
            </a:r>
          </a:p>
          <a:p>
            <a:pPr>
              <a:lnSpc>
                <a:spcPct val="150000"/>
              </a:lnSpc>
            </a:pPr>
            <a:r>
              <a:rPr lang="en-AU" b="1" dirty="0"/>
              <a:t>Accounting and Finance etc. </a:t>
            </a:r>
          </a:p>
        </p:txBody>
      </p:sp>
    </p:spTree>
    <p:extLst>
      <p:ext uri="{BB962C8B-B14F-4D97-AF65-F5344CB8AC3E}">
        <p14:creationId xmlns:p14="http://schemas.microsoft.com/office/powerpoint/2010/main" val="1001562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0F1A1570-1B53-4C57-8A7A-2E83E96A08BC}"/>
              </a:ext>
            </a:extLst>
          </p:cNvPr>
          <p:cNvSpPr>
            <a:spLocks noGrp="1"/>
          </p:cNvSpPr>
          <p:nvPr>
            <p:ph type="body" sz="half" idx="4294967295"/>
          </p:nvPr>
        </p:nvSpPr>
        <p:spPr>
          <a:xfrm>
            <a:off x="914400" y="718345"/>
            <a:ext cx="3131127" cy="2803525"/>
          </a:xfrm>
        </p:spPr>
        <p:txBody>
          <a:bodyPr>
            <a:normAutofit fontScale="85000" lnSpcReduction="20000"/>
          </a:bodyPr>
          <a:lstStyle/>
          <a:p>
            <a:pPr eaLnBrk="1" hangingPunct="1">
              <a:lnSpc>
                <a:spcPct val="80000"/>
              </a:lnSpc>
            </a:pPr>
            <a:endParaRPr lang="de-DE" altLang="en-US" sz="1800" dirty="0"/>
          </a:p>
          <a:p>
            <a:pPr eaLnBrk="1" hangingPunct="1">
              <a:lnSpc>
                <a:spcPct val="80000"/>
              </a:lnSpc>
            </a:pPr>
            <a:endParaRPr lang="de-DE" altLang="en-US" sz="1800" dirty="0"/>
          </a:p>
          <a:p>
            <a:pPr algn="ctr" eaLnBrk="1" hangingPunct="1">
              <a:spcBef>
                <a:spcPct val="0"/>
              </a:spcBef>
              <a:buFont typeface="Wingdings" panose="05000000000000000000" pitchFamily="2" charset="2"/>
              <a:buNone/>
            </a:pPr>
            <a:r>
              <a:rPr lang="de-DE" altLang="en-US" sz="1800" b="1" dirty="0"/>
              <a:t>General Business Conditions and</a:t>
            </a:r>
          </a:p>
          <a:p>
            <a:pPr algn="ctr" eaLnBrk="1" hangingPunct="1">
              <a:spcBef>
                <a:spcPct val="0"/>
              </a:spcBef>
              <a:buFont typeface="Wingdings" panose="05000000000000000000" pitchFamily="2" charset="2"/>
              <a:buNone/>
            </a:pPr>
            <a:r>
              <a:rPr lang="de-DE" altLang="en-US" sz="1800" b="1" dirty="0"/>
              <a:t>Corporate Research</a:t>
            </a:r>
          </a:p>
          <a:p>
            <a:pPr eaLnBrk="1" hangingPunct="1">
              <a:lnSpc>
                <a:spcPct val="80000"/>
              </a:lnSpc>
            </a:pPr>
            <a:endParaRPr lang="de-DE" altLang="en-US" sz="1800" dirty="0"/>
          </a:p>
          <a:p>
            <a:pPr eaLnBrk="1" hangingPunct="1">
              <a:lnSpc>
                <a:spcPct val="80000"/>
              </a:lnSpc>
            </a:pPr>
            <a:r>
              <a:rPr lang="de-DE" altLang="en-US" sz="1800" dirty="0"/>
              <a:t>Short- &amp; Long-Range Forecasting, </a:t>
            </a:r>
          </a:p>
          <a:p>
            <a:pPr eaLnBrk="1" hangingPunct="1">
              <a:lnSpc>
                <a:spcPct val="80000"/>
              </a:lnSpc>
            </a:pPr>
            <a:r>
              <a:rPr lang="de-DE" altLang="en-US" sz="1800" dirty="0"/>
              <a:t>Business and Industry Trends</a:t>
            </a:r>
          </a:p>
          <a:p>
            <a:pPr eaLnBrk="1" hangingPunct="1">
              <a:lnSpc>
                <a:spcPct val="80000"/>
              </a:lnSpc>
            </a:pPr>
            <a:r>
              <a:rPr lang="de-DE" altLang="en-US" sz="1800" dirty="0"/>
              <a:t>Global Environments </a:t>
            </a:r>
          </a:p>
          <a:p>
            <a:pPr eaLnBrk="1" hangingPunct="1">
              <a:lnSpc>
                <a:spcPct val="80000"/>
              </a:lnSpc>
            </a:pPr>
            <a:r>
              <a:rPr lang="de-DE" altLang="en-US" sz="1800" dirty="0"/>
              <a:t>Inflation and Pricing </a:t>
            </a:r>
          </a:p>
          <a:p>
            <a:pPr eaLnBrk="1" hangingPunct="1">
              <a:lnSpc>
                <a:spcPct val="80000"/>
              </a:lnSpc>
            </a:pPr>
            <a:r>
              <a:rPr lang="de-DE" altLang="en-US" sz="1800" dirty="0"/>
              <a:t>Plant and Warehouse Location </a:t>
            </a:r>
          </a:p>
          <a:p>
            <a:pPr eaLnBrk="1" hangingPunct="1">
              <a:lnSpc>
                <a:spcPct val="80000"/>
              </a:lnSpc>
            </a:pPr>
            <a:r>
              <a:rPr lang="de-DE" altLang="en-US" sz="1800" dirty="0"/>
              <a:t>Acquisitions</a:t>
            </a:r>
          </a:p>
        </p:txBody>
      </p:sp>
      <p:sp>
        <p:nvSpPr>
          <p:cNvPr id="47107" name="Rectangle 5">
            <a:extLst>
              <a:ext uri="{FF2B5EF4-FFF2-40B4-BE49-F238E27FC236}">
                <a16:creationId xmlns:a16="http://schemas.microsoft.com/office/drawing/2014/main" id="{92572F74-9AD7-4954-923E-5737AD5FAB95}"/>
              </a:ext>
            </a:extLst>
          </p:cNvPr>
          <p:cNvSpPr>
            <a:spLocks noGrp="1"/>
          </p:cNvSpPr>
          <p:nvPr>
            <p:ph type="body" sz="half" idx="4294967295"/>
          </p:nvPr>
        </p:nvSpPr>
        <p:spPr>
          <a:xfrm>
            <a:off x="6610350" y="1000125"/>
            <a:ext cx="4057650" cy="5539220"/>
          </a:xfrm>
        </p:spPr>
        <p:txBody>
          <a:bodyPr>
            <a:normAutofit lnSpcReduction="10000"/>
          </a:bodyPr>
          <a:lstStyle/>
          <a:p>
            <a:pPr algn="ctr" eaLnBrk="1" hangingPunct="1">
              <a:spcBef>
                <a:spcPct val="0"/>
              </a:spcBef>
              <a:buFont typeface="Wingdings" panose="05000000000000000000" pitchFamily="2" charset="2"/>
              <a:buNone/>
            </a:pPr>
            <a:r>
              <a:rPr lang="de-DE" altLang="en-US" sz="2000" b="1" dirty="0"/>
              <a:t>Financial and Accounting Research</a:t>
            </a:r>
          </a:p>
          <a:p>
            <a:pPr eaLnBrk="1" hangingPunct="1">
              <a:lnSpc>
                <a:spcPct val="80000"/>
              </a:lnSpc>
            </a:pPr>
            <a:endParaRPr lang="de-DE" altLang="en-US" sz="2000" dirty="0"/>
          </a:p>
          <a:p>
            <a:pPr eaLnBrk="1" hangingPunct="1">
              <a:lnSpc>
                <a:spcPct val="80000"/>
              </a:lnSpc>
            </a:pPr>
            <a:r>
              <a:rPr lang="de-DE" altLang="en-US" sz="2000" dirty="0"/>
              <a:t>Forecasts of financial interest rate trends, </a:t>
            </a:r>
          </a:p>
          <a:p>
            <a:pPr eaLnBrk="1" hangingPunct="1">
              <a:lnSpc>
                <a:spcPct val="80000"/>
              </a:lnSpc>
            </a:pPr>
            <a:r>
              <a:rPr lang="de-DE" altLang="en-US" sz="2000" dirty="0"/>
              <a:t>Stock,bond and commodity value predictions </a:t>
            </a:r>
          </a:p>
          <a:p>
            <a:pPr eaLnBrk="1" hangingPunct="1">
              <a:lnSpc>
                <a:spcPct val="80000"/>
              </a:lnSpc>
            </a:pPr>
            <a:r>
              <a:rPr lang="de-DE" altLang="en-US" sz="2000" dirty="0"/>
              <a:t>Capital formation alternatives</a:t>
            </a:r>
          </a:p>
          <a:p>
            <a:pPr eaLnBrk="1" hangingPunct="1">
              <a:lnSpc>
                <a:spcPct val="80000"/>
              </a:lnSpc>
            </a:pPr>
            <a:r>
              <a:rPr lang="de-DE" altLang="en-US" sz="2000" dirty="0"/>
              <a:t>Mergers and acquisitions </a:t>
            </a:r>
          </a:p>
          <a:p>
            <a:pPr eaLnBrk="1" hangingPunct="1">
              <a:lnSpc>
                <a:spcPct val="80000"/>
              </a:lnSpc>
            </a:pPr>
            <a:r>
              <a:rPr lang="de-DE" altLang="en-US" sz="2000" dirty="0"/>
              <a:t>Risk-return trade-offs </a:t>
            </a:r>
          </a:p>
          <a:p>
            <a:pPr eaLnBrk="1" hangingPunct="1">
              <a:lnSpc>
                <a:spcPct val="80000"/>
              </a:lnSpc>
            </a:pPr>
            <a:r>
              <a:rPr lang="de-DE" altLang="en-US" sz="2000" dirty="0"/>
              <a:t>Portfolio analysis </a:t>
            </a:r>
          </a:p>
          <a:p>
            <a:pPr eaLnBrk="1" hangingPunct="1">
              <a:lnSpc>
                <a:spcPct val="80000"/>
              </a:lnSpc>
            </a:pPr>
            <a:r>
              <a:rPr lang="de-DE" altLang="en-US" sz="2000" dirty="0"/>
              <a:t>Impact of taxes </a:t>
            </a:r>
          </a:p>
          <a:p>
            <a:pPr eaLnBrk="1" hangingPunct="1">
              <a:lnSpc>
                <a:spcPct val="80000"/>
              </a:lnSpc>
            </a:pPr>
            <a:r>
              <a:rPr lang="de-DE" altLang="en-US" sz="2000" dirty="0"/>
              <a:t>Research on financial institutions </a:t>
            </a:r>
          </a:p>
          <a:p>
            <a:pPr eaLnBrk="1" hangingPunct="1">
              <a:lnSpc>
                <a:spcPct val="80000"/>
              </a:lnSpc>
            </a:pPr>
            <a:r>
              <a:rPr lang="de-DE" altLang="en-US" sz="2000" dirty="0"/>
              <a:t>Expected rate of return </a:t>
            </a:r>
          </a:p>
          <a:p>
            <a:pPr eaLnBrk="1" hangingPunct="1">
              <a:lnSpc>
                <a:spcPct val="80000"/>
              </a:lnSpc>
            </a:pPr>
            <a:r>
              <a:rPr lang="de-DE" altLang="en-US" sz="2000" dirty="0"/>
              <a:t>Capital asset pricing models </a:t>
            </a:r>
          </a:p>
          <a:p>
            <a:pPr eaLnBrk="1" hangingPunct="1">
              <a:lnSpc>
                <a:spcPct val="80000"/>
              </a:lnSpc>
            </a:pPr>
            <a:r>
              <a:rPr lang="de-DE" altLang="en-US" sz="2000" dirty="0"/>
              <a:t>Credit risk </a:t>
            </a:r>
          </a:p>
          <a:p>
            <a:pPr eaLnBrk="1" hangingPunct="1">
              <a:lnSpc>
                <a:spcPct val="80000"/>
              </a:lnSpc>
            </a:pPr>
            <a:r>
              <a:rPr lang="de-DE" altLang="en-US" sz="2000" dirty="0"/>
              <a:t>Cost analysis</a:t>
            </a:r>
          </a:p>
        </p:txBody>
      </p:sp>
      <p:sp>
        <p:nvSpPr>
          <p:cNvPr id="22532" name="Rectangle 6">
            <a:extLst>
              <a:ext uri="{FF2B5EF4-FFF2-40B4-BE49-F238E27FC236}">
                <a16:creationId xmlns:a16="http://schemas.microsoft.com/office/drawing/2014/main" id="{38504B27-4F45-4BEB-92E6-C6E5DB65F4EB}"/>
              </a:ext>
            </a:extLst>
          </p:cNvPr>
          <p:cNvSpPr>
            <a:spLocks noGrp="1" noChangeArrowheads="1"/>
          </p:cNvSpPr>
          <p:nvPr>
            <p:ph type="title" idx="4294967295"/>
          </p:nvPr>
        </p:nvSpPr>
        <p:spPr>
          <a:xfrm>
            <a:off x="1110673" y="154783"/>
            <a:ext cx="6858000" cy="563562"/>
          </a:xfrm>
        </p:spPr>
        <p:txBody>
          <a:bodyPr/>
          <a:lstStyle/>
          <a:p>
            <a:pPr eaLnBrk="1" hangingPunct="1">
              <a:defRPr/>
            </a:pPr>
            <a:r>
              <a:rPr lang="de-DE" altLang="en-US" sz="2800" b="1" dirty="0"/>
              <a:t>Fields Where Research is Often Used</a:t>
            </a:r>
          </a:p>
        </p:txBody>
      </p:sp>
      <p:sp>
        <p:nvSpPr>
          <p:cNvPr id="47109" name="Rectangle 7">
            <a:extLst>
              <a:ext uri="{FF2B5EF4-FFF2-40B4-BE49-F238E27FC236}">
                <a16:creationId xmlns:a16="http://schemas.microsoft.com/office/drawing/2014/main" id="{C622426D-E008-41D3-A24E-2BD40A532B89}"/>
              </a:ext>
            </a:extLst>
          </p:cNvPr>
          <p:cNvSpPr>
            <a:spLocks noChangeArrowheads="1"/>
          </p:cNvSpPr>
          <p:nvPr/>
        </p:nvSpPr>
        <p:spPr bwMode="auto">
          <a:xfrm>
            <a:off x="800677" y="3171825"/>
            <a:ext cx="4953000"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80000"/>
              </a:lnSpc>
              <a:buClrTx/>
              <a:buSzTx/>
              <a:buFontTx/>
              <a:buChar char="•"/>
            </a:pPr>
            <a:endParaRPr lang="de-DE" altLang="en-US" sz="1800" dirty="0">
              <a:cs typeface="Arial" panose="020B0604020202020204" pitchFamily="34" charset="0"/>
            </a:endParaRPr>
          </a:p>
          <a:p>
            <a:pPr eaLnBrk="1" hangingPunct="1">
              <a:lnSpc>
                <a:spcPct val="80000"/>
              </a:lnSpc>
              <a:buClrTx/>
              <a:buSzTx/>
              <a:buFontTx/>
              <a:buChar char="•"/>
            </a:pPr>
            <a:endParaRPr lang="de-DE" altLang="en-US" sz="1800" dirty="0">
              <a:cs typeface="Arial" panose="020B0604020202020204" pitchFamily="34" charset="0"/>
            </a:endParaRPr>
          </a:p>
          <a:p>
            <a:pPr algn="ctr" eaLnBrk="1" hangingPunct="1">
              <a:spcBef>
                <a:spcPct val="0"/>
              </a:spcBef>
              <a:buClrTx/>
              <a:buSzTx/>
              <a:buFontTx/>
              <a:buNone/>
            </a:pPr>
            <a:r>
              <a:rPr lang="de-DE" altLang="en-US" sz="1800" b="1" dirty="0">
                <a:cs typeface="Arial" panose="020B0604020202020204" pitchFamily="34" charset="0"/>
              </a:rPr>
              <a:t>Management and Organizational</a:t>
            </a:r>
          </a:p>
          <a:p>
            <a:pPr algn="ctr" eaLnBrk="1" hangingPunct="1">
              <a:spcBef>
                <a:spcPct val="0"/>
              </a:spcBef>
              <a:buClrTx/>
              <a:buSzTx/>
              <a:buFontTx/>
              <a:buNone/>
            </a:pPr>
            <a:r>
              <a:rPr lang="de-DE" altLang="en-US" sz="1800" b="1" dirty="0">
                <a:cs typeface="Arial" panose="020B0604020202020204" pitchFamily="34" charset="0"/>
              </a:rPr>
              <a:t>Behaviour Research</a:t>
            </a:r>
          </a:p>
          <a:p>
            <a:pPr eaLnBrk="1" hangingPunct="1">
              <a:lnSpc>
                <a:spcPct val="80000"/>
              </a:lnSpc>
              <a:buClrTx/>
              <a:buSzTx/>
              <a:buFontTx/>
              <a:buChar char="•"/>
            </a:pPr>
            <a:endParaRPr lang="de-DE" altLang="en-US" sz="1800" dirty="0">
              <a:cs typeface="Arial" panose="020B0604020202020204" pitchFamily="34" charset="0"/>
            </a:endParaRPr>
          </a:p>
          <a:p>
            <a:pPr eaLnBrk="1" hangingPunct="1">
              <a:lnSpc>
                <a:spcPct val="80000"/>
              </a:lnSpc>
              <a:buClrTx/>
              <a:buSzTx/>
              <a:buFontTx/>
              <a:buChar char="•"/>
            </a:pPr>
            <a:r>
              <a:rPr lang="de-DE" altLang="en-US" sz="1800" dirty="0">
                <a:cs typeface="Arial" panose="020B0604020202020204" pitchFamily="34" charset="0"/>
              </a:rPr>
              <a:t>Total Quality Management</a:t>
            </a:r>
          </a:p>
          <a:p>
            <a:pPr eaLnBrk="1" hangingPunct="1">
              <a:lnSpc>
                <a:spcPct val="80000"/>
              </a:lnSpc>
              <a:buClrTx/>
              <a:buSzTx/>
              <a:buFontTx/>
              <a:buChar char="•"/>
            </a:pPr>
            <a:r>
              <a:rPr lang="de-DE" altLang="en-US" sz="1800" dirty="0">
                <a:cs typeface="Arial" panose="020B0604020202020204" pitchFamily="34" charset="0"/>
              </a:rPr>
              <a:t>Morale and Job Satisfaction</a:t>
            </a:r>
          </a:p>
          <a:p>
            <a:pPr eaLnBrk="1" hangingPunct="1">
              <a:lnSpc>
                <a:spcPct val="80000"/>
              </a:lnSpc>
              <a:buClrTx/>
              <a:buSzTx/>
              <a:buFontTx/>
              <a:buChar char="•"/>
            </a:pPr>
            <a:r>
              <a:rPr lang="de-DE" altLang="en-US" sz="1800" dirty="0">
                <a:cs typeface="Arial" panose="020B0604020202020204" pitchFamily="34" charset="0"/>
              </a:rPr>
              <a:t>Leadership Style</a:t>
            </a:r>
          </a:p>
          <a:p>
            <a:pPr eaLnBrk="1" hangingPunct="1">
              <a:lnSpc>
                <a:spcPct val="80000"/>
              </a:lnSpc>
              <a:buClrTx/>
              <a:buSzTx/>
              <a:buFontTx/>
              <a:buChar char="•"/>
            </a:pPr>
            <a:r>
              <a:rPr lang="de-DE" altLang="en-US" sz="1800" dirty="0">
                <a:cs typeface="Arial" panose="020B0604020202020204" pitchFamily="34" charset="0"/>
              </a:rPr>
              <a:t>Employee Productivity</a:t>
            </a:r>
          </a:p>
          <a:p>
            <a:pPr eaLnBrk="1" hangingPunct="1">
              <a:lnSpc>
                <a:spcPct val="80000"/>
              </a:lnSpc>
              <a:buClrTx/>
              <a:buSzTx/>
              <a:buFontTx/>
              <a:buChar char="•"/>
            </a:pPr>
            <a:r>
              <a:rPr lang="de-DE" altLang="en-US" sz="1800" dirty="0">
                <a:cs typeface="Arial" panose="020B0604020202020204" pitchFamily="34" charset="0"/>
              </a:rPr>
              <a:t>Organizational Effectiveness</a:t>
            </a:r>
          </a:p>
          <a:p>
            <a:pPr eaLnBrk="1" hangingPunct="1">
              <a:lnSpc>
                <a:spcPct val="80000"/>
              </a:lnSpc>
              <a:buClrTx/>
              <a:buSzTx/>
              <a:buFontTx/>
              <a:buChar char="•"/>
            </a:pPr>
            <a:r>
              <a:rPr lang="de-DE" altLang="en-US" sz="1800" dirty="0">
                <a:cs typeface="Arial" panose="020B0604020202020204" pitchFamily="34" charset="0"/>
              </a:rPr>
              <a:t>Structural issues</a:t>
            </a:r>
          </a:p>
          <a:p>
            <a:pPr eaLnBrk="1" hangingPunct="1">
              <a:lnSpc>
                <a:spcPct val="80000"/>
              </a:lnSpc>
              <a:buClrTx/>
              <a:buSzTx/>
              <a:buFontTx/>
              <a:buChar char="•"/>
            </a:pPr>
            <a:r>
              <a:rPr lang="de-DE" altLang="en-US" sz="1800" dirty="0">
                <a:cs typeface="Arial" panose="020B0604020202020204" pitchFamily="34" charset="0"/>
              </a:rPr>
              <a:t>Absenteeism and turnover</a:t>
            </a:r>
          </a:p>
          <a:p>
            <a:pPr eaLnBrk="1" hangingPunct="1">
              <a:lnSpc>
                <a:spcPct val="80000"/>
              </a:lnSpc>
              <a:buClrTx/>
              <a:buSzTx/>
              <a:buFontTx/>
              <a:buChar char="•"/>
            </a:pPr>
            <a:r>
              <a:rPr lang="de-DE" altLang="en-US" sz="1800" dirty="0">
                <a:cs typeface="Arial" panose="020B0604020202020204" pitchFamily="34" charset="0"/>
              </a:rPr>
              <a:t>Organizational Climate</a:t>
            </a:r>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F4035AAD-96F9-4E26-903F-D686E781D205}"/>
              </a:ext>
            </a:extLst>
          </p:cNvPr>
          <p:cNvSpPr>
            <a:spLocks noGrp="1"/>
          </p:cNvSpPr>
          <p:nvPr>
            <p:ph type="body" sz="half" idx="4294967295"/>
          </p:nvPr>
        </p:nvSpPr>
        <p:spPr>
          <a:xfrm>
            <a:off x="962892" y="1655618"/>
            <a:ext cx="3657600" cy="3898900"/>
          </a:xfrm>
        </p:spPr>
        <p:txBody>
          <a:bodyPr>
            <a:noAutofit/>
          </a:bodyPr>
          <a:lstStyle/>
          <a:p>
            <a:pPr algn="ctr" eaLnBrk="1" hangingPunct="1">
              <a:lnSpc>
                <a:spcPct val="80000"/>
              </a:lnSpc>
              <a:spcBef>
                <a:spcPct val="0"/>
              </a:spcBef>
              <a:buFont typeface="Wingdings" panose="05000000000000000000" pitchFamily="2" charset="2"/>
              <a:buNone/>
            </a:pPr>
            <a:r>
              <a:rPr lang="de-DE" altLang="en-US" sz="1400" b="1" dirty="0"/>
              <a:t>Sales and Marketing Research</a:t>
            </a:r>
          </a:p>
          <a:p>
            <a:pPr algn="ctr" eaLnBrk="1" hangingPunct="1">
              <a:lnSpc>
                <a:spcPct val="80000"/>
              </a:lnSpc>
              <a:spcBef>
                <a:spcPct val="0"/>
              </a:spcBef>
              <a:buFont typeface="Wingdings" panose="05000000000000000000" pitchFamily="2" charset="2"/>
              <a:buNone/>
            </a:pPr>
            <a:endParaRPr lang="de-DE" altLang="en-US" sz="1400" dirty="0"/>
          </a:p>
          <a:p>
            <a:pPr eaLnBrk="1" hangingPunct="1">
              <a:lnSpc>
                <a:spcPct val="80000"/>
              </a:lnSpc>
            </a:pPr>
            <a:r>
              <a:rPr lang="de-DE" altLang="en-US" sz="1400" dirty="0"/>
              <a:t>Market Potentials</a:t>
            </a:r>
          </a:p>
          <a:p>
            <a:pPr eaLnBrk="1" hangingPunct="1">
              <a:lnSpc>
                <a:spcPct val="80000"/>
              </a:lnSpc>
            </a:pPr>
            <a:r>
              <a:rPr lang="de-DE" altLang="en-US" sz="1400" dirty="0"/>
              <a:t>Market Share</a:t>
            </a:r>
          </a:p>
          <a:p>
            <a:pPr eaLnBrk="1" hangingPunct="1">
              <a:lnSpc>
                <a:spcPct val="80000"/>
              </a:lnSpc>
            </a:pPr>
            <a:r>
              <a:rPr lang="de-DE" altLang="en-US" sz="1400" dirty="0"/>
              <a:t>Market segmentation</a:t>
            </a:r>
          </a:p>
          <a:p>
            <a:pPr eaLnBrk="1" hangingPunct="1">
              <a:lnSpc>
                <a:spcPct val="80000"/>
              </a:lnSpc>
            </a:pPr>
            <a:r>
              <a:rPr lang="de-DE" altLang="en-US" sz="1400" dirty="0"/>
              <a:t>Market characteristics</a:t>
            </a:r>
          </a:p>
          <a:p>
            <a:pPr eaLnBrk="1" hangingPunct="1">
              <a:lnSpc>
                <a:spcPct val="80000"/>
              </a:lnSpc>
            </a:pPr>
            <a:r>
              <a:rPr lang="de-DE" altLang="en-US" sz="1400" dirty="0"/>
              <a:t>Sales Analysis</a:t>
            </a:r>
          </a:p>
          <a:p>
            <a:pPr eaLnBrk="1" hangingPunct="1">
              <a:lnSpc>
                <a:spcPct val="80000"/>
              </a:lnSpc>
            </a:pPr>
            <a:r>
              <a:rPr lang="de-DE" altLang="en-US" sz="1400" dirty="0"/>
              <a:t>Establishment of sales quotas</a:t>
            </a:r>
          </a:p>
          <a:p>
            <a:pPr eaLnBrk="1" hangingPunct="1">
              <a:lnSpc>
                <a:spcPct val="80000"/>
              </a:lnSpc>
            </a:pPr>
            <a:r>
              <a:rPr lang="de-DE" altLang="en-US" sz="1400" dirty="0"/>
              <a:t>Distribution channels</a:t>
            </a:r>
          </a:p>
          <a:p>
            <a:pPr eaLnBrk="1" hangingPunct="1">
              <a:lnSpc>
                <a:spcPct val="80000"/>
              </a:lnSpc>
            </a:pPr>
            <a:r>
              <a:rPr lang="de-DE" altLang="en-US" sz="1400" dirty="0"/>
              <a:t>New product concepts</a:t>
            </a:r>
          </a:p>
          <a:p>
            <a:pPr eaLnBrk="1" hangingPunct="1">
              <a:lnSpc>
                <a:spcPct val="80000"/>
              </a:lnSpc>
            </a:pPr>
            <a:r>
              <a:rPr lang="de-DE" altLang="en-US" sz="1400" dirty="0"/>
              <a:t>Test markets</a:t>
            </a:r>
          </a:p>
          <a:p>
            <a:pPr eaLnBrk="1" hangingPunct="1">
              <a:lnSpc>
                <a:spcPct val="80000"/>
              </a:lnSpc>
            </a:pPr>
            <a:r>
              <a:rPr lang="de-DE" altLang="en-US" sz="1400" dirty="0"/>
              <a:t>Advertising research</a:t>
            </a:r>
          </a:p>
          <a:p>
            <a:pPr eaLnBrk="1" hangingPunct="1">
              <a:lnSpc>
                <a:spcPct val="80000"/>
              </a:lnSpc>
            </a:pPr>
            <a:r>
              <a:rPr lang="de-DE" altLang="en-US" sz="1400" dirty="0"/>
              <a:t>Buyer behaviour</a:t>
            </a:r>
          </a:p>
          <a:p>
            <a:pPr eaLnBrk="1" hangingPunct="1">
              <a:lnSpc>
                <a:spcPct val="80000"/>
              </a:lnSpc>
            </a:pPr>
            <a:r>
              <a:rPr lang="de-DE" altLang="en-US" sz="1400" dirty="0"/>
              <a:t>Customer satisfaction</a:t>
            </a:r>
          </a:p>
          <a:p>
            <a:pPr eaLnBrk="1" hangingPunct="1">
              <a:lnSpc>
                <a:spcPct val="80000"/>
              </a:lnSpc>
            </a:pPr>
            <a:r>
              <a:rPr lang="de-DE" altLang="en-US" sz="1400" dirty="0"/>
              <a:t>Website visitation rates</a:t>
            </a:r>
          </a:p>
        </p:txBody>
      </p:sp>
      <p:sp>
        <p:nvSpPr>
          <p:cNvPr id="48131" name="Rectangle 3">
            <a:extLst>
              <a:ext uri="{FF2B5EF4-FFF2-40B4-BE49-F238E27FC236}">
                <a16:creationId xmlns:a16="http://schemas.microsoft.com/office/drawing/2014/main" id="{35C89742-26CD-449C-ADCE-17C38C330DF0}"/>
              </a:ext>
            </a:extLst>
          </p:cNvPr>
          <p:cNvSpPr>
            <a:spLocks noGrp="1"/>
          </p:cNvSpPr>
          <p:nvPr>
            <p:ph type="body" sz="half" idx="4294967295"/>
          </p:nvPr>
        </p:nvSpPr>
        <p:spPr>
          <a:xfrm>
            <a:off x="6588580" y="1273504"/>
            <a:ext cx="4171950" cy="3394075"/>
          </a:xfrm>
        </p:spPr>
        <p:txBody>
          <a:bodyPr>
            <a:noAutofit/>
          </a:bodyPr>
          <a:lstStyle/>
          <a:p>
            <a:pPr algn="ctr" eaLnBrk="1" hangingPunct="1">
              <a:spcBef>
                <a:spcPct val="0"/>
              </a:spcBef>
              <a:buFont typeface="Wingdings" panose="05000000000000000000" pitchFamily="2" charset="2"/>
              <a:buNone/>
            </a:pPr>
            <a:r>
              <a:rPr lang="de-DE" altLang="en-US" sz="1400" b="1" dirty="0"/>
              <a:t>Information Systems Research</a:t>
            </a:r>
          </a:p>
          <a:p>
            <a:pPr algn="ctr" eaLnBrk="1" hangingPunct="1">
              <a:spcBef>
                <a:spcPct val="0"/>
              </a:spcBef>
              <a:buFont typeface="Wingdings" panose="05000000000000000000" pitchFamily="2" charset="2"/>
              <a:buNone/>
            </a:pPr>
            <a:endParaRPr lang="de-DE" altLang="en-US" sz="1400" dirty="0"/>
          </a:p>
          <a:p>
            <a:pPr eaLnBrk="1" hangingPunct="1">
              <a:lnSpc>
                <a:spcPct val="80000"/>
              </a:lnSpc>
            </a:pPr>
            <a:r>
              <a:rPr lang="de-DE" altLang="en-US" sz="1400" dirty="0"/>
              <a:t>Knowledge and information needs assessment</a:t>
            </a:r>
          </a:p>
          <a:p>
            <a:pPr eaLnBrk="1" hangingPunct="1">
              <a:lnSpc>
                <a:spcPct val="80000"/>
              </a:lnSpc>
            </a:pPr>
            <a:r>
              <a:rPr lang="de-DE" altLang="en-US" sz="1400" dirty="0"/>
              <a:t>Computer information system use and evaluation</a:t>
            </a:r>
          </a:p>
          <a:p>
            <a:pPr eaLnBrk="1" hangingPunct="1">
              <a:lnSpc>
                <a:spcPct val="80000"/>
              </a:lnSpc>
            </a:pPr>
            <a:r>
              <a:rPr lang="de-DE" altLang="en-US" sz="1400" dirty="0"/>
              <a:t>Technical suppot satisfaction</a:t>
            </a:r>
          </a:p>
          <a:p>
            <a:pPr eaLnBrk="1" hangingPunct="1">
              <a:lnSpc>
                <a:spcPct val="80000"/>
              </a:lnSpc>
            </a:pPr>
            <a:r>
              <a:rPr lang="de-DE" altLang="en-US" sz="1400" dirty="0"/>
              <a:t>Database analysis</a:t>
            </a:r>
          </a:p>
          <a:p>
            <a:pPr eaLnBrk="1" hangingPunct="1">
              <a:lnSpc>
                <a:spcPct val="80000"/>
              </a:lnSpc>
            </a:pPr>
            <a:r>
              <a:rPr lang="de-DE" altLang="en-US" sz="1400" dirty="0"/>
              <a:t>Data mining</a:t>
            </a:r>
          </a:p>
          <a:p>
            <a:pPr eaLnBrk="1" hangingPunct="1">
              <a:lnSpc>
                <a:spcPct val="80000"/>
              </a:lnSpc>
            </a:pPr>
            <a:r>
              <a:rPr lang="de-DE" altLang="en-US" sz="1400" dirty="0"/>
              <a:t>Enterprise resource planning systems</a:t>
            </a:r>
          </a:p>
          <a:p>
            <a:pPr eaLnBrk="1" hangingPunct="1">
              <a:lnSpc>
                <a:spcPct val="80000"/>
              </a:lnSpc>
            </a:pPr>
            <a:r>
              <a:rPr lang="de-DE" altLang="en-US" sz="1400" dirty="0"/>
              <a:t>Customer relationship management systems</a:t>
            </a:r>
          </a:p>
          <a:p>
            <a:pPr eaLnBrk="1" hangingPunct="1">
              <a:lnSpc>
                <a:spcPct val="80000"/>
              </a:lnSpc>
            </a:pPr>
            <a:endParaRPr lang="de-DE" altLang="en-US" sz="1400" dirty="0"/>
          </a:p>
          <a:p>
            <a:pPr eaLnBrk="1" hangingPunct="1">
              <a:lnSpc>
                <a:spcPct val="80000"/>
              </a:lnSpc>
              <a:buFont typeface="Wingdings" panose="05000000000000000000" pitchFamily="2" charset="2"/>
              <a:buNone/>
            </a:pPr>
            <a:r>
              <a:rPr lang="de-DE" altLang="en-US" sz="1400" dirty="0"/>
              <a:t>	</a:t>
            </a:r>
            <a:r>
              <a:rPr lang="de-DE" altLang="en-US" sz="1400" b="1" dirty="0"/>
              <a:t>Corporate Responsibility Research</a:t>
            </a:r>
          </a:p>
          <a:p>
            <a:pPr eaLnBrk="1" hangingPunct="1">
              <a:lnSpc>
                <a:spcPct val="80000"/>
              </a:lnSpc>
              <a:buFont typeface="Wingdings" panose="05000000000000000000" pitchFamily="2" charset="2"/>
              <a:buNone/>
            </a:pPr>
            <a:endParaRPr lang="de-DE" altLang="en-US" sz="1400" b="1" dirty="0"/>
          </a:p>
          <a:p>
            <a:pPr eaLnBrk="1" hangingPunct="1">
              <a:lnSpc>
                <a:spcPct val="80000"/>
              </a:lnSpc>
            </a:pPr>
            <a:r>
              <a:rPr lang="de-DE" altLang="en-US" sz="1400" dirty="0"/>
              <a:t>Ecological Impact</a:t>
            </a:r>
          </a:p>
          <a:p>
            <a:pPr eaLnBrk="1" hangingPunct="1">
              <a:lnSpc>
                <a:spcPct val="80000"/>
              </a:lnSpc>
            </a:pPr>
            <a:r>
              <a:rPr lang="de-DE" altLang="en-US" sz="1400" dirty="0"/>
              <a:t>Legal Constraints on advertising and promotion</a:t>
            </a:r>
          </a:p>
          <a:p>
            <a:pPr eaLnBrk="1" hangingPunct="1">
              <a:lnSpc>
                <a:spcPct val="80000"/>
              </a:lnSpc>
            </a:pPr>
            <a:r>
              <a:rPr lang="de-DE" altLang="en-US" sz="1400" dirty="0"/>
              <a:t>Sex, age and racial discrimination / worker equity</a:t>
            </a:r>
          </a:p>
          <a:p>
            <a:pPr eaLnBrk="1" hangingPunct="1">
              <a:lnSpc>
                <a:spcPct val="80000"/>
              </a:lnSpc>
            </a:pPr>
            <a:r>
              <a:rPr lang="de-DE" altLang="en-US" sz="1400" dirty="0"/>
              <a:t>Social values and ethics</a:t>
            </a:r>
          </a:p>
          <a:p>
            <a:pPr eaLnBrk="1" hangingPunct="1">
              <a:lnSpc>
                <a:spcPct val="80000"/>
              </a:lnSpc>
              <a:buFont typeface="Wingdings" panose="05000000000000000000" pitchFamily="2" charset="2"/>
              <a:buNone/>
            </a:pPr>
            <a:endParaRPr lang="de-DE" altLang="en-US" sz="1400" b="1" dirty="0"/>
          </a:p>
        </p:txBody>
      </p:sp>
      <p:sp>
        <p:nvSpPr>
          <p:cNvPr id="23556" name="Rectangle 4">
            <a:extLst>
              <a:ext uri="{FF2B5EF4-FFF2-40B4-BE49-F238E27FC236}">
                <a16:creationId xmlns:a16="http://schemas.microsoft.com/office/drawing/2014/main" id="{72584E18-84B6-431B-A5CF-7D5C267F6160}"/>
              </a:ext>
            </a:extLst>
          </p:cNvPr>
          <p:cNvSpPr>
            <a:spLocks noGrp="1" noChangeArrowheads="1"/>
          </p:cNvSpPr>
          <p:nvPr>
            <p:ph type="title" idx="4294967295"/>
          </p:nvPr>
        </p:nvSpPr>
        <p:spPr>
          <a:xfrm>
            <a:off x="3889375" y="304800"/>
            <a:ext cx="3733800" cy="857250"/>
          </a:xfrm>
        </p:spPr>
        <p:txBody>
          <a:bodyPr/>
          <a:lstStyle/>
          <a:p>
            <a:pPr eaLnBrk="1" hangingPunct="1">
              <a:defRPr/>
            </a:pPr>
            <a:r>
              <a:rPr lang="de-DE" altLang="en-US" sz="1875" b="1" dirty="0"/>
              <a:t>Fields Where Business Research is Often Used</a:t>
            </a:r>
          </a:p>
        </p:txBody>
      </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D3C103C-74BB-4A7E-B87E-4B61EC32CB6A}"/>
              </a:ext>
            </a:extLst>
          </p:cNvPr>
          <p:cNvSpPr>
            <a:spLocks noGrp="1" noChangeArrowheads="1"/>
          </p:cNvSpPr>
          <p:nvPr>
            <p:ph type="title" idx="4294967295"/>
          </p:nvPr>
        </p:nvSpPr>
        <p:spPr>
          <a:xfrm>
            <a:off x="2133600" y="2895601"/>
            <a:ext cx="8229600" cy="639763"/>
          </a:xfrm>
        </p:spPr>
        <p:txBody>
          <a:bodyPr anchor="t">
            <a:normAutofit fontScale="90000"/>
          </a:bodyPr>
          <a:lstStyle/>
          <a:p>
            <a:pPr eaLnBrk="1" hangingPunct="1"/>
            <a:r>
              <a:rPr lang="en-US" altLang="en-US" b="1" u="sng">
                <a:solidFill>
                  <a:srgbClr val="FF0000"/>
                </a:solidFill>
                <a:cs typeface="Times New Roman" panose="02020603050405020304" pitchFamily="18" charset="0"/>
              </a:rPr>
              <a:t>Role of research in management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2060BBA6-AB35-444E-AE4D-32F35409C48E}"/>
              </a:ext>
            </a:extLst>
          </p:cNvPr>
          <p:cNvSpPr>
            <a:spLocks noGrp="1" noChangeArrowheads="1"/>
          </p:cNvSpPr>
          <p:nvPr>
            <p:ph type="title" idx="4294967295"/>
          </p:nvPr>
        </p:nvSpPr>
        <p:spPr>
          <a:xfrm>
            <a:off x="1676400" y="457200"/>
            <a:ext cx="8763000" cy="1143000"/>
          </a:xfrm>
        </p:spPr>
        <p:txBody>
          <a:bodyPr/>
          <a:lstStyle/>
          <a:p>
            <a:pPr eaLnBrk="1" hangingPunct="1"/>
            <a:r>
              <a:rPr lang="en-US" altLang="en-US" sz="2300" b="1" dirty="0"/>
              <a:t>The Value of Business Research for Managers – (1)</a:t>
            </a:r>
            <a:br>
              <a:rPr lang="en-US" altLang="en-US" sz="2300" b="1" dirty="0"/>
            </a:br>
            <a:endParaRPr lang="en-US" altLang="en-US" sz="2300" b="1" dirty="0"/>
          </a:p>
        </p:txBody>
      </p:sp>
      <p:sp>
        <p:nvSpPr>
          <p:cNvPr id="20483" name="Rectangle 3">
            <a:extLst>
              <a:ext uri="{FF2B5EF4-FFF2-40B4-BE49-F238E27FC236}">
                <a16:creationId xmlns:a16="http://schemas.microsoft.com/office/drawing/2014/main" id="{2FA41CE5-54F7-4FC6-B09B-64336A41C10A}"/>
              </a:ext>
            </a:extLst>
          </p:cNvPr>
          <p:cNvSpPr>
            <a:spLocks noGrp="1" noChangeArrowheads="1"/>
          </p:cNvSpPr>
          <p:nvPr>
            <p:ph type="body" idx="4294967295"/>
          </p:nvPr>
        </p:nvSpPr>
        <p:spPr>
          <a:xfrm>
            <a:off x="382137" y="1676401"/>
            <a:ext cx="11191164" cy="4525963"/>
          </a:xfrm>
        </p:spPr>
        <p:txBody>
          <a:bodyPr>
            <a:normAutofit/>
          </a:bodyPr>
          <a:lstStyle/>
          <a:p>
            <a:pPr marL="533400" indent="-533400">
              <a:buNone/>
            </a:pPr>
            <a:r>
              <a:rPr lang="en-US" altLang="en-US" sz="3000" dirty="0">
                <a:latin typeface="Times New Roman" panose="02020603050405020304" pitchFamily="18" charset="0"/>
                <a:cs typeface="Times New Roman" panose="02020603050405020304" pitchFamily="18" charset="0"/>
              </a:rPr>
              <a:t>Research is a systematic inquiry whose objective is to provide information to solve managerial problems. </a:t>
            </a:r>
            <a:r>
              <a:rPr lang="en-US" altLang="en-US" dirty="0">
                <a:latin typeface="Times New Roman" panose="02020603050405020304" pitchFamily="18" charset="0"/>
                <a:cs typeface="Times New Roman" panose="02020603050405020304" pitchFamily="18" charset="0"/>
              </a:rPr>
              <a:t>	</a:t>
            </a:r>
          </a:p>
          <a:p>
            <a:pPr marL="533400" indent="-533400">
              <a:buNone/>
            </a:pPr>
            <a:endParaRPr lang="en-US" altLang="en-US" dirty="0">
              <a:latin typeface="Times New Roman" panose="02020603050405020304" pitchFamily="18" charset="0"/>
              <a:cs typeface="Times New Roman" panose="02020603050405020304" pitchFamily="18" charset="0"/>
            </a:endParaRPr>
          </a:p>
          <a:p>
            <a:pPr marL="533400" indent="-533400">
              <a:buNone/>
            </a:pPr>
            <a:r>
              <a:rPr lang="en-US" altLang="en-US" dirty="0">
                <a:latin typeface="Times New Roman" panose="02020603050405020304" pitchFamily="18" charset="0"/>
                <a:cs typeface="Times New Roman" panose="02020603050405020304" pitchFamily="18" charset="0"/>
              </a:rPr>
              <a:t>	Business Research Methods can be employed in each of the following four stages:</a:t>
            </a:r>
          </a:p>
          <a:p>
            <a:pPr marL="533400" indent="-533400">
              <a:buNone/>
            </a:pPr>
            <a:endParaRPr lang="en-US" altLang="en-US" dirty="0">
              <a:latin typeface="Times New Roman" panose="02020603050405020304" pitchFamily="18" charset="0"/>
              <a:cs typeface="Times New Roman" panose="02020603050405020304" pitchFamily="18" charset="0"/>
            </a:endParaRPr>
          </a:p>
          <a:p>
            <a:pPr marL="914400" lvl="1" indent="-457200">
              <a:buFontTx/>
              <a:buAutoNum type="arabicParenBoth"/>
            </a:pPr>
            <a:r>
              <a:rPr lang="en-US" altLang="en-US" dirty="0">
                <a:latin typeface="Times New Roman" panose="02020603050405020304" pitchFamily="18" charset="0"/>
                <a:cs typeface="Times New Roman" panose="02020603050405020304" pitchFamily="18" charset="0"/>
              </a:rPr>
              <a:t>Identification of problems and/or opportunities</a:t>
            </a:r>
          </a:p>
          <a:p>
            <a:pPr marL="914400" lvl="1" indent="-457200">
              <a:buNone/>
            </a:pPr>
            <a:r>
              <a:rPr lang="en-US" altLang="en-US" sz="2200" dirty="0">
                <a:latin typeface="Times New Roman" panose="02020603050405020304" pitchFamily="18" charset="0"/>
                <a:cs typeface="Times New Roman" panose="02020603050405020304" pitchFamily="18" charset="0"/>
              </a:rPr>
              <a:t>(2) Diagnosing and Assessment of problems and/or opportunities</a:t>
            </a:r>
          </a:p>
          <a:p>
            <a:pPr marL="533400" indent="-533400">
              <a:buNone/>
            </a:pPr>
            <a:r>
              <a:rPr lang="en-US" altLang="en-US" sz="2400" dirty="0">
                <a:latin typeface="Times New Roman" panose="02020603050405020304" pitchFamily="18" charset="0"/>
                <a:cs typeface="Times New Roman" panose="02020603050405020304" pitchFamily="18" charset="0"/>
              </a:rPr>
              <a:t>      (3) Selection and Implementation of Courses of Action</a:t>
            </a:r>
          </a:p>
          <a:p>
            <a:pPr marL="533400" indent="-533400">
              <a:buNone/>
            </a:pPr>
            <a:r>
              <a:rPr lang="en-US" altLang="en-US" sz="2400" dirty="0">
                <a:latin typeface="Times New Roman" panose="02020603050405020304" pitchFamily="18" charset="0"/>
                <a:cs typeface="Times New Roman" panose="02020603050405020304" pitchFamily="18" charset="0"/>
              </a:rPr>
              <a:t>      (4) Evaluating the Course of Action</a:t>
            </a:r>
          </a:p>
          <a:p>
            <a:pPr marL="533400" indent="-533400">
              <a:buNone/>
            </a:pPr>
            <a:endParaRPr lang="en-US" altLang="en-US" sz="2400" dirty="0">
              <a:latin typeface="Times New Roman" panose="02020603050405020304" pitchFamily="18" charset="0"/>
              <a:cs typeface="Times New Roman" panose="02020603050405020304" pitchFamily="18" charset="0"/>
            </a:endParaRPr>
          </a:p>
          <a:p>
            <a:pPr marL="533400" indent="-533400">
              <a:buNone/>
            </a:pPr>
            <a:endParaRPr lang="en-US" altLang="en-US" sz="2400" dirty="0">
              <a:latin typeface="Times New Roman" panose="02020603050405020304" pitchFamily="18" charset="0"/>
              <a:cs typeface="Times New Roman" panose="02020603050405020304" pitchFamily="18" charset="0"/>
            </a:endParaRPr>
          </a:p>
          <a:p>
            <a:pPr marL="533400" indent="-533400">
              <a:buNone/>
            </a:pPr>
            <a:endParaRPr lang="en-US" altLang="en-US" sz="2400" dirty="0">
              <a:latin typeface="Times New Roman" panose="02020603050405020304" pitchFamily="18" charset="0"/>
              <a:cs typeface="Times New Roman" panose="02020603050405020304" pitchFamily="18" charset="0"/>
            </a:endParaRPr>
          </a:p>
          <a:p>
            <a:pPr marL="914400" lvl="1" indent="-457200">
              <a:buNone/>
            </a:pPr>
            <a:endParaRPr lang="en-US" altLang="en-US" sz="2200" dirty="0">
              <a:latin typeface="Times New Roman" panose="02020603050405020304" pitchFamily="18" charset="0"/>
              <a:cs typeface="Times New Roman" panose="02020603050405020304" pitchFamily="18" charset="0"/>
            </a:endParaRPr>
          </a:p>
          <a:p>
            <a:pPr marL="533400" indent="-533400">
              <a:buNone/>
            </a:pPr>
            <a:endParaRPr lang="en-US" altLang="en-US" sz="2400" dirty="0">
              <a:latin typeface="Times New Roman" panose="02020603050405020304" pitchFamily="18" charset="0"/>
              <a:cs typeface="Times New Roman" panose="02020603050405020304" pitchFamily="18" charset="0"/>
            </a:endParaRPr>
          </a:p>
          <a:p>
            <a:pPr marL="533400" indent="-533400">
              <a:buNone/>
            </a:pPr>
            <a:endParaRPr lang="en-US" altLang="en-US" dirty="0">
              <a:latin typeface="Times New Roman" panose="02020603050405020304" pitchFamily="18" charset="0"/>
              <a:cs typeface="Times New Roman" panose="02020603050405020304" pitchFamily="18" charset="0"/>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7" name="Rectangle 21516">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Rectangle 2">
            <a:extLst>
              <a:ext uri="{FF2B5EF4-FFF2-40B4-BE49-F238E27FC236}">
                <a16:creationId xmlns:a16="http://schemas.microsoft.com/office/drawing/2014/main" id="{D7425B84-90F3-474D-B54D-C1D88424DBFC}"/>
              </a:ext>
            </a:extLst>
          </p:cNvPr>
          <p:cNvSpPr>
            <a:spLocks noGrp="1" noChangeArrowheads="1"/>
          </p:cNvSpPr>
          <p:nvPr>
            <p:ph type="title" idx="4294967295"/>
          </p:nvPr>
        </p:nvSpPr>
        <p:spPr>
          <a:xfrm>
            <a:off x="310243" y="345810"/>
            <a:ext cx="5648519" cy="1325563"/>
          </a:xfrm>
        </p:spPr>
        <p:txBody>
          <a:bodyPr vert="horz" lIns="91440" tIns="45720" rIns="91440" bIns="45720" rtlCol="0" anchor="ctr">
            <a:normAutofit/>
          </a:bodyPr>
          <a:lstStyle/>
          <a:p>
            <a:r>
              <a:rPr lang="en-US" altLang="en-US" sz="2800" b="1" kern="1200" dirty="0">
                <a:solidFill>
                  <a:schemeClr val="tx1"/>
                </a:solidFill>
                <a:latin typeface="+mj-lt"/>
                <a:ea typeface="+mj-ea"/>
                <a:cs typeface="+mj-cs"/>
              </a:rPr>
              <a:t>Examples of Real-Life Situations in which Business Research Methods are used</a:t>
            </a:r>
          </a:p>
        </p:txBody>
      </p:sp>
      <p:sp>
        <p:nvSpPr>
          <p:cNvPr id="21507" name="Rectangle 3">
            <a:extLst>
              <a:ext uri="{FF2B5EF4-FFF2-40B4-BE49-F238E27FC236}">
                <a16:creationId xmlns:a16="http://schemas.microsoft.com/office/drawing/2014/main" id="{5D2D7503-8687-4539-BE2A-122DC65D1557}"/>
              </a:ext>
            </a:extLst>
          </p:cNvPr>
          <p:cNvSpPr>
            <a:spLocks noGrp="1" noChangeArrowheads="1"/>
          </p:cNvSpPr>
          <p:nvPr>
            <p:ph type="body" idx="4294967295"/>
          </p:nvPr>
        </p:nvSpPr>
        <p:spPr>
          <a:xfrm>
            <a:off x="482033" y="3096280"/>
            <a:ext cx="7035664" cy="4351338"/>
          </a:xfrm>
        </p:spPr>
        <p:txBody>
          <a:bodyPr vert="horz" lIns="91440" tIns="45720" rIns="91440" bIns="45720" rtlCol="0">
            <a:normAutofit/>
          </a:bodyPr>
          <a:lstStyle/>
          <a:p>
            <a:r>
              <a:rPr lang="en-US" altLang="en-US" sz="2600"/>
              <a:t>A firm wants to produce and market </a:t>
            </a:r>
            <a:r>
              <a:rPr lang="en-US" altLang="en-US" sz="2600" b="1"/>
              <a:t>a new product </a:t>
            </a:r>
            <a:r>
              <a:rPr lang="en-US" altLang="en-US" sz="2600"/>
              <a:t>but first wants to ascertain if there is a </a:t>
            </a:r>
            <a:r>
              <a:rPr lang="en-US" altLang="en-US" sz="2600" b="1"/>
              <a:t>potential consumer demand for this product in markets x, y and z</a:t>
            </a:r>
          </a:p>
          <a:p>
            <a:endParaRPr lang="en-US" altLang="en-US" sz="2600" b="1"/>
          </a:p>
          <a:p>
            <a:r>
              <a:rPr lang="en-US" altLang="en-US" sz="2600"/>
              <a:t>A multinational firm wants to establish a </a:t>
            </a:r>
            <a:r>
              <a:rPr lang="en-US" altLang="en-US" sz="2600" b="1"/>
              <a:t>production facility in another country</a:t>
            </a:r>
            <a:r>
              <a:rPr lang="en-US" altLang="en-US" sz="2600"/>
              <a:t> after determining its technical and economic feasibility</a:t>
            </a:r>
          </a:p>
          <a:p>
            <a:endParaRPr lang="en-US" altLang="en-US" sz="2600"/>
          </a:p>
          <a:p>
            <a:endParaRPr lang="en-US" altLang="en-US" sz="2600"/>
          </a:p>
        </p:txBody>
      </p:sp>
      <p:sp>
        <p:nvSpPr>
          <p:cNvPr id="21519" name="Oval 21518">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50" name="Picture 2" descr="22 Product Ideas to Sell Online in 2022 | Discover Trending Industries">
            <a:extLst>
              <a:ext uri="{FF2B5EF4-FFF2-40B4-BE49-F238E27FC236}">
                <a16:creationId xmlns:a16="http://schemas.microsoft.com/office/drawing/2014/main" id="{BAF74764-AD40-4FE0-999F-4634DB0A41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657" r="-1"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21521" name="Arc 2152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2" name="Picture 4" descr="Early oil production facility">
            <a:extLst>
              <a:ext uri="{FF2B5EF4-FFF2-40B4-BE49-F238E27FC236}">
                <a16:creationId xmlns:a16="http://schemas.microsoft.com/office/drawing/2014/main" id="{C21AE19F-7569-4E90-A1B2-B6F43C80B0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71" r="31439"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507">
                                            <p:txEl>
                                              <p:pRg st="2" end="2"/>
                                            </p:txEl>
                                          </p:spTgt>
                                        </p:tgtEl>
                                        <p:attrNameLst>
                                          <p:attrName>style.visibility</p:attrName>
                                        </p:attrNameLst>
                                      </p:cBhvr>
                                      <p:to>
                                        <p:strVal val="visible"/>
                                      </p:to>
                                    </p:set>
                                    <p:anim calcmode="lin" valueType="num">
                                      <p:cBhvr additive="base">
                                        <p:cTn id="13"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359857" cy="6858000"/>
          </a:xfrm>
          <a:prstGeom prst="rect">
            <a:avLst/>
          </a:prstGeom>
        </p:spPr>
      </p:pic>
      <p:sp>
        <p:nvSpPr>
          <p:cNvPr id="3" name="TextBox 2"/>
          <p:cNvSpPr txBox="1"/>
          <p:nvPr/>
        </p:nvSpPr>
        <p:spPr>
          <a:xfrm>
            <a:off x="6619164" y="2142699"/>
            <a:ext cx="5668370" cy="1200329"/>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Vaccine Status?</a:t>
            </a:r>
          </a:p>
          <a:p>
            <a:pPr algn="ctr"/>
            <a:endParaRPr lang="en-US" b="1" dirty="0">
              <a:latin typeface="Times New Roman" panose="02020603050405020304" pitchFamily="18" charset="0"/>
              <a:cs typeface="Times New Roman" panose="02020603050405020304" pitchFamily="18" charset="0"/>
            </a:endParaRPr>
          </a:p>
          <a:p>
            <a:pPr algn="ctr"/>
            <a:endParaRPr lang="en-US" b="1" dirty="0">
              <a:latin typeface="Times New Roman" panose="02020603050405020304" pitchFamily="18" charset="0"/>
              <a:cs typeface="Times New Roman" panose="02020603050405020304" pitchFamily="18" charset="0"/>
            </a:endParaRPr>
          </a:p>
          <a:p>
            <a:pPr algn="ctr"/>
            <a:r>
              <a:rPr lang="en-US" b="1" dirty="0">
                <a:latin typeface="Times New Roman" panose="02020603050405020304" pitchFamily="18" charset="0"/>
                <a:cs typeface="Times New Roman" panose="02020603050405020304" pitchFamily="18" charset="0"/>
              </a:rPr>
              <a:t>Available </a:t>
            </a:r>
          </a:p>
        </p:txBody>
      </p:sp>
    </p:spTree>
    <p:extLst>
      <p:ext uri="{BB962C8B-B14F-4D97-AF65-F5344CB8AC3E}">
        <p14:creationId xmlns:p14="http://schemas.microsoft.com/office/powerpoint/2010/main" val="1441284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8C7B89-0A62-4EAB-B3F4-0FB2C719FFDB}"/>
              </a:ext>
            </a:extLst>
          </p:cNvPr>
          <p:cNvSpPr>
            <a:spLocks noGrp="1"/>
          </p:cNvSpPr>
          <p:nvPr>
            <p:ph idx="1"/>
          </p:nvPr>
        </p:nvSpPr>
        <p:spPr>
          <a:xfrm>
            <a:off x="595993" y="1382778"/>
            <a:ext cx="6760028" cy="4794184"/>
          </a:xfrm>
        </p:spPr>
        <p:txBody>
          <a:bodyPr>
            <a:normAutofit/>
          </a:bodyPr>
          <a:lstStyle/>
          <a:p>
            <a:pPr eaLnBrk="1" hangingPunct="1">
              <a:buFont typeface="Wingdings" panose="05000000000000000000" pitchFamily="2" charset="2"/>
              <a:buChar char="Ø"/>
            </a:pPr>
            <a:r>
              <a:rPr lang="en-US" altLang="en-US" sz="3200" b="1" dirty="0">
                <a:latin typeface="Times New Roman" panose="02020603050405020304" pitchFamily="18" charset="0"/>
                <a:cs typeface="Times New Roman" panose="02020603050405020304" pitchFamily="18" charset="0"/>
              </a:rPr>
              <a:t>A government agency </a:t>
            </a:r>
            <a:r>
              <a:rPr lang="en-US" altLang="en-US" sz="3200" dirty="0">
                <a:latin typeface="Times New Roman" panose="02020603050405020304" pitchFamily="18" charset="0"/>
                <a:cs typeface="Times New Roman" panose="02020603050405020304" pitchFamily="18" charset="0"/>
              </a:rPr>
              <a:t>wants to ascertain </a:t>
            </a:r>
            <a:r>
              <a:rPr lang="en-US" altLang="en-US" sz="3200" b="1" dirty="0">
                <a:latin typeface="Times New Roman" panose="02020603050405020304" pitchFamily="18" charset="0"/>
                <a:cs typeface="Times New Roman" panose="02020603050405020304" pitchFamily="18" charset="0"/>
              </a:rPr>
              <a:t>the satisfaction </a:t>
            </a:r>
            <a:r>
              <a:rPr lang="en-US" altLang="en-US" sz="3200" dirty="0">
                <a:latin typeface="Times New Roman" panose="02020603050405020304" pitchFamily="18" charset="0"/>
                <a:cs typeface="Times New Roman" panose="02020603050405020304" pitchFamily="18" charset="0"/>
              </a:rPr>
              <a:t>level of its employees, the causes for any possible discontent, and </a:t>
            </a:r>
            <a:r>
              <a:rPr lang="en-US" altLang="en-US" sz="3200" b="1" dirty="0">
                <a:latin typeface="Times New Roman" panose="02020603050405020304" pitchFamily="18" charset="0"/>
                <a:cs typeface="Times New Roman" panose="02020603050405020304" pitchFamily="18" charset="0"/>
              </a:rPr>
              <a:t>propose a scheme </a:t>
            </a:r>
            <a:r>
              <a:rPr lang="en-US" altLang="en-US" sz="3200" dirty="0">
                <a:latin typeface="Times New Roman" panose="02020603050405020304" pitchFamily="18" charset="0"/>
                <a:cs typeface="Times New Roman" panose="02020603050405020304" pitchFamily="18" charset="0"/>
              </a:rPr>
              <a:t>for enhancing this level</a:t>
            </a:r>
          </a:p>
          <a:p>
            <a:pPr eaLnBrk="1" hangingPunct="1">
              <a:buFont typeface="Wingdings" panose="05000000000000000000" pitchFamily="2" charset="2"/>
              <a:buChar char="Ø"/>
            </a:pPr>
            <a:endParaRPr lang="en-US" altLang="en-US" sz="3200" b="1" dirty="0">
              <a:latin typeface="Times New Roman" panose="02020603050405020304" pitchFamily="18" charset="0"/>
              <a:cs typeface="Times New Roman" panose="02020603050405020304" pitchFamily="18" charset="0"/>
            </a:endParaRPr>
          </a:p>
          <a:p>
            <a:pPr eaLnBrk="1" hangingPunct="1">
              <a:buFont typeface="Wingdings" panose="05000000000000000000" pitchFamily="2" charset="2"/>
              <a:buChar char="Ø"/>
            </a:pPr>
            <a:r>
              <a:rPr lang="en-US" altLang="en-US" sz="3200" b="1" dirty="0">
                <a:latin typeface="Times New Roman" panose="02020603050405020304" pitchFamily="18" charset="0"/>
                <a:cs typeface="Times New Roman" panose="02020603050405020304" pitchFamily="18" charset="0"/>
              </a:rPr>
              <a:t>A </a:t>
            </a:r>
            <a:r>
              <a:rPr lang="en-IN" altLang="en-US" sz="3200" b="1" dirty="0">
                <a:latin typeface="Times New Roman" panose="02020603050405020304" pitchFamily="18" charset="0"/>
                <a:cs typeface="Times New Roman" panose="02020603050405020304" pitchFamily="18" charset="0"/>
              </a:rPr>
              <a:t>MNC wants</a:t>
            </a:r>
            <a:r>
              <a:rPr lang="en-IN" altLang="en-US" sz="3200" dirty="0">
                <a:latin typeface="Times New Roman" panose="02020603050405020304" pitchFamily="18" charset="0"/>
                <a:cs typeface="Times New Roman" panose="02020603050405020304" pitchFamily="18" charset="0"/>
              </a:rPr>
              <a:t> to find out the </a:t>
            </a:r>
            <a:r>
              <a:rPr lang="en-IN" altLang="en-US" sz="3200" b="1" dirty="0">
                <a:latin typeface="Times New Roman" panose="02020603050405020304" pitchFamily="18" charset="0"/>
                <a:cs typeface="Times New Roman" panose="02020603050405020304" pitchFamily="18" charset="0"/>
              </a:rPr>
              <a:t>trends in retail and wholesale sector</a:t>
            </a:r>
            <a:endParaRPr lang="en-US" altLang="en-US" sz="3200" b="1" dirty="0">
              <a:latin typeface="Times New Roman" panose="02020603050405020304" pitchFamily="18" charset="0"/>
              <a:cs typeface="Times New Roman" panose="02020603050405020304" pitchFamily="18" charset="0"/>
            </a:endParaRPr>
          </a:p>
          <a:p>
            <a:pPr marL="0" indent="0">
              <a:buNone/>
            </a:pPr>
            <a:endParaRPr lang="en-AU" sz="2000" dirty="0"/>
          </a:p>
        </p:txBody>
      </p:sp>
      <p:pic>
        <p:nvPicPr>
          <p:cNvPr id="1028" name="Picture 4" descr="Employee Satisfaction Survey Tool | GoSurvey">
            <a:extLst>
              <a:ext uri="{FF2B5EF4-FFF2-40B4-BE49-F238E27FC236}">
                <a16:creationId xmlns:a16="http://schemas.microsoft.com/office/drawing/2014/main" id="{459835E6-386B-40B9-AC6E-61676E42AC6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1463"/>
          <a:stretch/>
        </p:blipFill>
        <p:spPr bwMode="auto">
          <a:xfrm>
            <a:off x="6882493" y="1819225"/>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7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blob:https://web.whatsapp.com/38078452-8f73-4e6e-b406-44a17d83c12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8657" b="27562"/>
          <a:stretch/>
        </p:blipFill>
        <p:spPr>
          <a:xfrm>
            <a:off x="409380" y="240387"/>
            <a:ext cx="11353129" cy="6354377"/>
          </a:xfrm>
          <a:prstGeom prst="rect">
            <a:avLst/>
          </a:prstGeom>
        </p:spPr>
      </p:pic>
    </p:spTree>
    <p:extLst>
      <p:ext uri="{BB962C8B-B14F-4D97-AF65-F5344CB8AC3E}">
        <p14:creationId xmlns:p14="http://schemas.microsoft.com/office/powerpoint/2010/main" val="3955273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5FB1-5797-48E2-B0CC-D45A2A5D521E}"/>
              </a:ext>
            </a:extLst>
          </p:cNvPr>
          <p:cNvSpPr>
            <a:spLocks noGrp="1"/>
          </p:cNvSpPr>
          <p:nvPr>
            <p:ph type="title"/>
          </p:nvPr>
        </p:nvSpPr>
        <p:spPr>
          <a:xfrm>
            <a:off x="1676400" y="225136"/>
            <a:ext cx="8361218" cy="990600"/>
          </a:xfrm>
        </p:spPr>
        <p:txBody>
          <a:bodyPr>
            <a:normAutofit fontScale="90000"/>
          </a:bodyPr>
          <a:lstStyle/>
          <a:p>
            <a:pPr>
              <a:defRPr/>
            </a:pPr>
            <a:r>
              <a:rPr lang="en-AU" b="1" dirty="0"/>
              <a:t>Research Methods versus Methodology </a:t>
            </a:r>
          </a:p>
        </p:txBody>
      </p:sp>
      <p:sp>
        <p:nvSpPr>
          <p:cNvPr id="53251" name="Content Placeholder 2">
            <a:extLst>
              <a:ext uri="{FF2B5EF4-FFF2-40B4-BE49-F238E27FC236}">
                <a16:creationId xmlns:a16="http://schemas.microsoft.com/office/drawing/2014/main" id="{CB070A30-54EB-400E-92E1-B142046B731A}"/>
              </a:ext>
            </a:extLst>
          </p:cNvPr>
          <p:cNvSpPr>
            <a:spLocks noGrp="1"/>
          </p:cNvSpPr>
          <p:nvPr>
            <p:ph idx="1"/>
          </p:nvPr>
        </p:nvSpPr>
        <p:spPr>
          <a:xfrm>
            <a:off x="914401" y="1565564"/>
            <a:ext cx="10543308" cy="4010890"/>
          </a:xfrm>
        </p:spPr>
        <p:txBody>
          <a:bodyPr>
            <a:noAutofit/>
          </a:bodyPr>
          <a:lstStyle/>
          <a:p>
            <a:pPr algn="just">
              <a:lnSpc>
                <a:spcPct val="150000"/>
              </a:lnSpc>
            </a:pPr>
            <a:r>
              <a:rPr lang="en-GB" altLang="en-US" sz="2400" b="1" i="1" dirty="0"/>
              <a:t>Research methods </a:t>
            </a:r>
            <a:r>
              <a:rPr lang="en-GB" altLang="en-US" sz="2400" dirty="0"/>
              <a:t>may be understood as </a:t>
            </a:r>
            <a:r>
              <a:rPr lang="en-GB" altLang="en-US" sz="2400" b="1" dirty="0"/>
              <a:t>all those methods/techniques </a:t>
            </a:r>
            <a:r>
              <a:rPr lang="en-GB" altLang="en-US" sz="2400" dirty="0"/>
              <a:t>that are used for conduction of research.</a:t>
            </a:r>
          </a:p>
          <a:p>
            <a:pPr marL="0" indent="0" algn="just">
              <a:lnSpc>
                <a:spcPct val="150000"/>
              </a:lnSpc>
              <a:buNone/>
            </a:pPr>
            <a:endParaRPr lang="en-GB" altLang="en-US" sz="2400" dirty="0"/>
          </a:p>
          <a:p>
            <a:pPr algn="just">
              <a:lnSpc>
                <a:spcPct val="150000"/>
              </a:lnSpc>
            </a:pPr>
            <a:r>
              <a:rPr lang="en-GB" altLang="en-US" sz="2400" b="1" dirty="0"/>
              <a:t>All those methods which are used by the researcher during the course of studying his research problem </a:t>
            </a:r>
            <a:r>
              <a:rPr lang="en-GB" altLang="en-US" sz="2400" dirty="0"/>
              <a:t>are termed as research methods. </a:t>
            </a:r>
            <a:br>
              <a:rPr lang="en-GB" altLang="en-US" sz="2400" dirty="0"/>
            </a:br>
            <a:br>
              <a:rPr lang="en-GB" altLang="en-US" sz="2400" dirty="0"/>
            </a:br>
            <a:endParaRPr lang="en-AU" altLang="en-US" sz="2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Effect transition="in" filter="barn(inVertical)">
                                      <p:cBhvr>
                                        <p:cTn id="7" dur="500"/>
                                        <p:tgtEl>
                                          <p:spTgt spid="53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3251">
                                            <p:txEl>
                                              <p:pRg st="2" end="2"/>
                                            </p:txEl>
                                          </p:spTgt>
                                        </p:tgtEl>
                                        <p:attrNameLst>
                                          <p:attrName>style.visibility</p:attrName>
                                        </p:attrNameLst>
                                      </p:cBhvr>
                                      <p:to>
                                        <p:strVal val="visible"/>
                                      </p:to>
                                    </p:set>
                                    <p:animEffect transition="in" filter="barn(inVertical)">
                                      <p:cBhvr>
                                        <p:cTn id="12" dur="500"/>
                                        <p:tgtEl>
                                          <p:spTgt spid="532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C40B61-EB83-47CD-B0B7-44FC09746874}"/>
              </a:ext>
            </a:extLst>
          </p:cNvPr>
          <p:cNvSpPr>
            <a:spLocks noGrp="1"/>
          </p:cNvSpPr>
          <p:nvPr>
            <p:ph idx="1"/>
          </p:nvPr>
        </p:nvSpPr>
        <p:spPr>
          <a:xfrm>
            <a:off x="734292" y="800100"/>
            <a:ext cx="10681854" cy="5257800"/>
          </a:xfrm>
        </p:spPr>
        <p:txBody>
          <a:bodyPr>
            <a:normAutofit fontScale="92500"/>
          </a:bodyPr>
          <a:lstStyle/>
          <a:p>
            <a:pPr algn="just">
              <a:lnSpc>
                <a:spcPct val="150000"/>
              </a:lnSpc>
              <a:defRPr/>
            </a:pPr>
            <a:r>
              <a:rPr lang="en-GB" i="1" dirty="0"/>
              <a:t>Research methodology </a:t>
            </a:r>
            <a:r>
              <a:rPr lang="en-GB" dirty="0"/>
              <a:t>is a way to </a:t>
            </a:r>
            <a:r>
              <a:rPr lang="en-GB" b="1" dirty="0"/>
              <a:t>systematically solve the research problem</a:t>
            </a:r>
            <a:r>
              <a:rPr lang="en-GB" dirty="0"/>
              <a:t>. It may be understood as a science of studying </a:t>
            </a:r>
            <a:r>
              <a:rPr lang="en-GB" b="1" dirty="0"/>
              <a:t>how research is done scientifically.</a:t>
            </a:r>
            <a:r>
              <a:rPr lang="en-GB" dirty="0"/>
              <a:t> </a:t>
            </a:r>
          </a:p>
          <a:p>
            <a:pPr algn="just">
              <a:lnSpc>
                <a:spcPct val="150000"/>
              </a:lnSpc>
              <a:defRPr/>
            </a:pPr>
            <a:r>
              <a:rPr lang="en-GB" dirty="0"/>
              <a:t>In it we study the </a:t>
            </a:r>
            <a:r>
              <a:rPr lang="en-GB" b="1" dirty="0"/>
              <a:t>various steps </a:t>
            </a:r>
            <a:r>
              <a:rPr lang="en-GB" dirty="0"/>
              <a:t>that are </a:t>
            </a:r>
            <a:r>
              <a:rPr lang="en-GB" b="1" dirty="0"/>
              <a:t>generally adopted by a researcher in studying his research problem </a:t>
            </a:r>
            <a:r>
              <a:rPr lang="en-GB" dirty="0"/>
              <a:t>along with the logic behind them. </a:t>
            </a:r>
          </a:p>
          <a:p>
            <a:pPr algn="just">
              <a:lnSpc>
                <a:spcPct val="150000"/>
              </a:lnSpc>
              <a:defRPr/>
            </a:pPr>
            <a:r>
              <a:rPr lang="en-GB" dirty="0"/>
              <a:t>It is necessary for the researcher to </a:t>
            </a:r>
            <a:r>
              <a:rPr lang="en-GB" b="1" dirty="0"/>
              <a:t>know not only the research methods/techniques </a:t>
            </a:r>
            <a:r>
              <a:rPr lang="en-GB" dirty="0"/>
              <a:t>but also </a:t>
            </a:r>
            <a:r>
              <a:rPr lang="en-GB" b="1" dirty="0"/>
              <a:t>the methodology</a:t>
            </a:r>
            <a:r>
              <a:rPr lang="en-GB" dirty="0"/>
              <a:t>. </a:t>
            </a:r>
            <a:br>
              <a:rPr lang="en-GB" dirty="0"/>
            </a:br>
            <a:endParaRPr lang="en-AU"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BE28A818-7AFE-444F-837E-5569624EE3AB}"/>
              </a:ext>
            </a:extLst>
          </p:cNvPr>
          <p:cNvSpPr>
            <a:spLocks noGrp="1"/>
          </p:cNvSpPr>
          <p:nvPr>
            <p:ph idx="1"/>
          </p:nvPr>
        </p:nvSpPr>
        <p:spPr>
          <a:xfrm>
            <a:off x="727363" y="976746"/>
            <a:ext cx="10771910" cy="4835236"/>
          </a:xfrm>
        </p:spPr>
        <p:txBody>
          <a:bodyPr>
            <a:normAutofit fontScale="92500"/>
          </a:bodyPr>
          <a:lstStyle/>
          <a:p>
            <a:pPr algn="just">
              <a:lnSpc>
                <a:spcPct val="150000"/>
              </a:lnSpc>
            </a:pPr>
            <a:r>
              <a:rPr lang="en-GB" altLang="en-US" b="1" dirty="0"/>
              <a:t>Research methods </a:t>
            </a:r>
            <a:r>
              <a:rPr lang="en-GB" altLang="en-US" dirty="0"/>
              <a:t>do constitute a part of the </a:t>
            </a:r>
            <a:r>
              <a:rPr lang="en-GB" altLang="en-US" b="1" dirty="0"/>
              <a:t>research methodology. </a:t>
            </a:r>
            <a:endParaRPr lang="en-GB" altLang="en-US" dirty="0"/>
          </a:p>
          <a:p>
            <a:pPr algn="just">
              <a:lnSpc>
                <a:spcPct val="150000"/>
              </a:lnSpc>
            </a:pPr>
            <a:r>
              <a:rPr lang="en-GB" altLang="en-US" dirty="0"/>
              <a:t>The </a:t>
            </a:r>
            <a:r>
              <a:rPr lang="en-GB" altLang="en-US" b="1" dirty="0"/>
              <a:t>scope of research methodology </a:t>
            </a:r>
            <a:r>
              <a:rPr lang="en-GB" altLang="en-US" dirty="0"/>
              <a:t>is </a:t>
            </a:r>
            <a:r>
              <a:rPr lang="en-GB" altLang="en-US" b="1" dirty="0"/>
              <a:t>wider</a:t>
            </a:r>
            <a:r>
              <a:rPr lang="en-GB" altLang="en-US" dirty="0"/>
              <a:t> than that of research methods. </a:t>
            </a:r>
          </a:p>
          <a:p>
            <a:pPr marL="0" indent="0" algn="just">
              <a:lnSpc>
                <a:spcPct val="150000"/>
              </a:lnSpc>
              <a:buNone/>
            </a:pPr>
            <a:endParaRPr lang="en-GB" altLang="en-US" dirty="0"/>
          </a:p>
          <a:p>
            <a:pPr algn="just">
              <a:lnSpc>
                <a:spcPct val="150000"/>
              </a:lnSpc>
            </a:pPr>
            <a:r>
              <a:rPr lang="en-GB" altLang="en-US" b="1" i="1" dirty="0"/>
              <a:t>why we are using a particular method </a:t>
            </a:r>
            <a:r>
              <a:rPr lang="en-GB" altLang="en-US" i="1" dirty="0"/>
              <a:t>or technique and </a:t>
            </a:r>
          </a:p>
          <a:p>
            <a:pPr algn="just">
              <a:lnSpc>
                <a:spcPct val="150000"/>
              </a:lnSpc>
            </a:pPr>
            <a:endParaRPr lang="en-GB" altLang="en-US" b="1" i="1" dirty="0"/>
          </a:p>
          <a:p>
            <a:pPr algn="just">
              <a:lnSpc>
                <a:spcPct val="150000"/>
              </a:lnSpc>
            </a:pPr>
            <a:r>
              <a:rPr lang="en-GB" altLang="en-US" b="1" i="1" dirty="0"/>
              <a:t>why we are not using others so that research results </a:t>
            </a:r>
            <a:r>
              <a:rPr lang="en-GB" altLang="en-US" i="1" dirty="0"/>
              <a:t>are capable of being evaluated either by the researcher himself or by others</a:t>
            </a:r>
            <a:r>
              <a:rPr lang="en-GB" altLang="en-US" dirty="0"/>
              <a:t>. </a:t>
            </a: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a16="http://schemas.microsoft.com/office/drawing/2014/main" id="{01976576-94D8-4490-B12A-EBB06C4771D2}"/>
              </a:ext>
            </a:extLst>
          </p:cNvPr>
          <p:cNvSpPr>
            <a:spLocks noGrp="1"/>
          </p:cNvSpPr>
          <p:nvPr>
            <p:ph idx="1"/>
          </p:nvPr>
        </p:nvSpPr>
        <p:spPr>
          <a:xfrm>
            <a:off x="585355" y="928255"/>
            <a:ext cx="10505210" cy="5257800"/>
          </a:xfrm>
        </p:spPr>
        <p:txBody>
          <a:bodyPr>
            <a:noAutofit/>
          </a:bodyPr>
          <a:lstStyle/>
          <a:p>
            <a:pPr algn="just">
              <a:lnSpc>
                <a:spcPct val="160000"/>
              </a:lnSpc>
            </a:pPr>
            <a:r>
              <a:rPr lang="en-GB" altLang="en-US" sz="2400" b="1" dirty="0"/>
              <a:t>Why a research study has </a:t>
            </a:r>
            <a:r>
              <a:rPr lang="en-GB" altLang="en-US" sz="2400" dirty="0"/>
              <a:t>been undertaken</a:t>
            </a:r>
          </a:p>
          <a:p>
            <a:pPr algn="just">
              <a:lnSpc>
                <a:spcPct val="160000"/>
              </a:lnSpc>
            </a:pPr>
            <a:r>
              <a:rPr lang="en-GB" altLang="en-US" sz="2400" b="1" dirty="0"/>
              <a:t>How the research problem has been defined</a:t>
            </a:r>
            <a:r>
              <a:rPr lang="en-GB" altLang="en-US" sz="2400" dirty="0"/>
              <a:t>, in </a:t>
            </a:r>
            <a:r>
              <a:rPr lang="en-GB" altLang="en-US" sz="2400" b="1" dirty="0"/>
              <a:t>what way and why the hypothesis </a:t>
            </a:r>
            <a:r>
              <a:rPr lang="en-GB" altLang="en-US" sz="2400" dirty="0"/>
              <a:t>has been formulated, </a:t>
            </a:r>
          </a:p>
          <a:p>
            <a:pPr algn="just">
              <a:lnSpc>
                <a:spcPct val="160000"/>
              </a:lnSpc>
            </a:pPr>
            <a:r>
              <a:rPr lang="en-GB" altLang="en-US" sz="2400" b="1" dirty="0"/>
              <a:t>What data have been collected </a:t>
            </a:r>
            <a:r>
              <a:rPr lang="en-GB" altLang="en-US" sz="2400" dirty="0"/>
              <a:t>and </a:t>
            </a:r>
            <a:r>
              <a:rPr lang="en-GB" altLang="en-US" sz="2400" b="1" dirty="0"/>
              <a:t>what particular method has been adopted</a:t>
            </a:r>
            <a:r>
              <a:rPr lang="en-GB" altLang="en-US" sz="2400" dirty="0"/>
              <a:t>, </a:t>
            </a:r>
          </a:p>
          <a:p>
            <a:pPr algn="just">
              <a:lnSpc>
                <a:spcPct val="160000"/>
              </a:lnSpc>
            </a:pPr>
            <a:r>
              <a:rPr lang="en-GB" altLang="en-US" sz="2400" b="1" dirty="0"/>
              <a:t>Why particular technique of analysing </a:t>
            </a:r>
            <a:r>
              <a:rPr lang="en-GB" altLang="en-US" sz="2400" dirty="0"/>
              <a:t>data has been used</a:t>
            </a:r>
            <a:br>
              <a:rPr lang="en-GB" altLang="en-US" sz="2400" dirty="0"/>
            </a:br>
            <a:endParaRPr lang="en-AU" altLang="en-US" sz="2400"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6322">
                                            <p:txEl>
                                              <p:pRg st="0" end="0"/>
                                            </p:txEl>
                                          </p:spTgt>
                                        </p:tgtEl>
                                        <p:attrNameLst>
                                          <p:attrName>style.visibility</p:attrName>
                                        </p:attrNameLst>
                                      </p:cBhvr>
                                      <p:to>
                                        <p:strVal val="visible"/>
                                      </p:to>
                                    </p:set>
                                    <p:animEffect transition="in" filter="barn(inVertical)">
                                      <p:cBhvr>
                                        <p:cTn id="7" dur="500"/>
                                        <p:tgtEl>
                                          <p:spTgt spid="563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6322">
                                            <p:txEl>
                                              <p:pRg st="1" end="1"/>
                                            </p:txEl>
                                          </p:spTgt>
                                        </p:tgtEl>
                                        <p:attrNameLst>
                                          <p:attrName>style.visibility</p:attrName>
                                        </p:attrNameLst>
                                      </p:cBhvr>
                                      <p:to>
                                        <p:strVal val="visible"/>
                                      </p:to>
                                    </p:set>
                                    <p:animEffect transition="in" filter="barn(inVertical)">
                                      <p:cBhvr>
                                        <p:cTn id="12" dur="500"/>
                                        <p:tgtEl>
                                          <p:spTgt spid="563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6322">
                                            <p:txEl>
                                              <p:pRg st="2" end="2"/>
                                            </p:txEl>
                                          </p:spTgt>
                                        </p:tgtEl>
                                        <p:attrNameLst>
                                          <p:attrName>style.visibility</p:attrName>
                                        </p:attrNameLst>
                                      </p:cBhvr>
                                      <p:to>
                                        <p:strVal val="visible"/>
                                      </p:to>
                                    </p:set>
                                    <p:animEffect transition="in" filter="barn(inVertical)">
                                      <p:cBhvr>
                                        <p:cTn id="17" dur="500"/>
                                        <p:tgtEl>
                                          <p:spTgt spid="563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6322">
                                            <p:txEl>
                                              <p:pRg st="3" end="3"/>
                                            </p:txEl>
                                          </p:spTgt>
                                        </p:tgtEl>
                                        <p:attrNameLst>
                                          <p:attrName>style.visibility</p:attrName>
                                        </p:attrNameLst>
                                      </p:cBhvr>
                                      <p:to>
                                        <p:strVal val="visible"/>
                                      </p:to>
                                    </p:set>
                                    <p:animEffect transition="in" filter="barn(inVertical)">
                                      <p:cBhvr>
                                        <p:cTn id="22" dur="500"/>
                                        <p:tgtEl>
                                          <p:spTgt spid="563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73128-984E-41A1-A5D6-968BB906C6CE}"/>
              </a:ext>
            </a:extLst>
          </p:cNvPr>
          <p:cNvSpPr>
            <a:spLocks noGrp="1"/>
          </p:cNvSpPr>
          <p:nvPr>
            <p:ph type="title"/>
          </p:nvPr>
        </p:nvSpPr>
        <p:spPr/>
        <p:txBody>
          <a:bodyPr/>
          <a:lstStyle/>
          <a:p>
            <a:endParaRPr lang="en-AU"/>
          </a:p>
        </p:txBody>
      </p:sp>
      <p:sp>
        <p:nvSpPr>
          <p:cNvPr id="3" name="Content Placeholder 2">
            <a:extLst>
              <a:ext uri="{FF2B5EF4-FFF2-40B4-BE49-F238E27FC236}">
                <a16:creationId xmlns:a16="http://schemas.microsoft.com/office/drawing/2014/main" id="{BECE93CB-FACB-4D34-8189-F40E632F1D4C}"/>
              </a:ext>
            </a:extLst>
          </p:cNvPr>
          <p:cNvSpPr>
            <a:spLocks noGrp="1"/>
          </p:cNvSpPr>
          <p:nvPr>
            <p:ph idx="1"/>
          </p:nvPr>
        </p:nvSpPr>
        <p:spPr/>
        <p:txBody>
          <a:bodyPr/>
          <a:lstStyle/>
          <a:p>
            <a:endParaRPr lang="en-AU"/>
          </a:p>
        </p:txBody>
      </p:sp>
      <p:pic>
        <p:nvPicPr>
          <p:cNvPr id="4" name="Picture 3">
            <a:extLst>
              <a:ext uri="{FF2B5EF4-FFF2-40B4-BE49-F238E27FC236}">
                <a16:creationId xmlns:a16="http://schemas.microsoft.com/office/drawing/2014/main" id="{A8692257-61AA-4523-BB71-F80EFE856B55}"/>
              </a:ext>
            </a:extLst>
          </p:cNvPr>
          <p:cNvPicPr>
            <a:picLocks noChangeAspect="1"/>
          </p:cNvPicPr>
          <p:nvPr/>
        </p:nvPicPr>
        <p:blipFill>
          <a:blip r:embed="rId2"/>
          <a:stretch>
            <a:fillRect/>
          </a:stretch>
        </p:blipFill>
        <p:spPr>
          <a:xfrm>
            <a:off x="762000" y="365125"/>
            <a:ext cx="10668000" cy="5848350"/>
          </a:xfrm>
          <a:prstGeom prst="rect">
            <a:avLst/>
          </a:prstGeom>
        </p:spPr>
      </p:pic>
    </p:spTree>
    <p:extLst>
      <p:ext uri="{BB962C8B-B14F-4D97-AF65-F5344CB8AC3E}">
        <p14:creationId xmlns:p14="http://schemas.microsoft.com/office/powerpoint/2010/main" val="2780466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B51A-55BA-489B-B5EC-0BA745DFF0A9}"/>
              </a:ext>
            </a:extLst>
          </p:cNvPr>
          <p:cNvSpPr>
            <a:spLocks noGrp="1"/>
          </p:cNvSpPr>
          <p:nvPr>
            <p:ph type="title"/>
          </p:nvPr>
        </p:nvSpPr>
        <p:spPr/>
        <p:txBody>
          <a:bodyPr/>
          <a:lstStyle/>
          <a:p>
            <a:pPr>
              <a:defRPr/>
            </a:pPr>
            <a:endParaRPr lang="en-AU"/>
          </a:p>
        </p:txBody>
      </p:sp>
      <p:sp>
        <p:nvSpPr>
          <p:cNvPr id="58371" name="Content Placeholder 2">
            <a:extLst>
              <a:ext uri="{FF2B5EF4-FFF2-40B4-BE49-F238E27FC236}">
                <a16:creationId xmlns:a16="http://schemas.microsoft.com/office/drawing/2014/main" id="{5ADAA192-E2A6-4BFD-94B2-00844CA066FB}"/>
              </a:ext>
            </a:extLst>
          </p:cNvPr>
          <p:cNvSpPr>
            <a:spLocks noGrp="1"/>
          </p:cNvSpPr>
          <p:nvPr>
            <p:ph idx="1"/>
          </p:nvPr>
        </p:nvSpPr>
        <p:spPr/>
        <p:txBody>
          <a:bodyPr/>
          <a:lstStyle/>
          <a:p>
            <a:endParaRPr lang="en-AU" altLang="en-US"/>
          </a:p>
        </p:txBody>
      </p:sp>
      <p:pic>
        <p:nvPicPr>
          <p:cNvPr id="58372" name="Picture 4">
            <a:extLst>
              <a:ext uri="{FF2B5EF4-FFF2-40B4-BE49-F238E27FC236}">
                <a16:creationId xmlns:a16="http://schemas.microsoft.com/office/drawing/2014/main" id="{391C085D-17AA-48C9-A9D6-D88BB126E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45" y="270164"/>
            <a:ext cx="10730346"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ost to Build a House – Forbes Advisor">
            <a:extLst>
              <a:ext uri="{FF2B5EF4-FFF2-40B4-BE49-F238E27FC236}">
                <a16:creationId xmlns:a16="http://schemas.microsoft.com/office/drawing/2014/main" id="{E3F0C698-EDC4-456F-B7DE-1EEA8B5F51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59398" name="Straight Connector 136">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9394" name="Content Placeholder 2">
            <a:extLst>
              <a:ext uri="{FF2B5EF4-FFF2-40B4-BE49-F238E27FC236}">
                <a16:creationId xmlns:a16="http://schemas.microsoft.com/office/drawing/2014/main" id="{1F9C0C9A-C274-41D0-914C-47DDD0978995}"/>
              </a:ext>
            </a:extLst>
          </p:cNvPr>
          <p:cNvSpPr>
            <a:spLocks noGrp="1"/>
          </p:cNvSpPr>
          <p:nvPr>
            <p:ph idx="1"/>
          </p:nvPr>
        </p:nvSpPr>
        <p:spPr>
          <a:xfrm>
            <a:off x="525516" y="3417573"/>
            <a:ext cx="5334957" cy="2619839"/>
          </a:xfrm>
        </p:spPr>
        <p:txBody>
          <a:bodyPr anchor="ctr">
            <a:normAutofit/>
          </a:bodyPr>
          <a:lstStyle/>
          <a:p>
            <a:r>
              <a:rPr lang="en-GB" altLang="en-US" sz="1800" dirty="0">
                <a:latin typeface="Roboto" panose="02000000000000000000" pitchFamily="2" charset="0"/>
              </a:rPr>
              <a:t>A simple analogy: building a house. </a:t>
            </a:r>
          </a:p>
          <a:p>
            <a:endParaRPr lang="en-GB" altLang="en-US" sz="1800" dirty="0">
              <a:latin typeface="Roboto" panose="02000000000000000000" pitchFamily="2" charset="0"/>
            </a:endParaRPr>
          </a:p>
          <a:p>
            <a:r>
              <a:rPr lang="en-GB" altLang="en-US" sz="1800" dirty="0">
                <a:latin typeface="Roboto" panose="02000000000000000000" pitchFamily="2" charset="0"/>
              </a:rPr>
              <a:t>Research methods are the tools in the carpenter's toolbox. </a:t>
            </a:r>
          </a:p>
          <a:p>
            <a:endParaRPr lang="en-GB" altLang="en-US" sz="1800" dirty="0">
              <a:latin typeface="Roboto" panose="02000000000000000000" pitchFamily="2" charset="0"/>
            </a:endParaRPr>
          </a:p>
          <a:p>
            <a:r>
              <a:rPr lang="en-GB" altLang="en-US" sz="1800" dirty="0">
                <a:latin typeface="Roboto" panose="02000000000000000000" pitchFamily="2" charset="0"/>
              </a:rPr>
              <a:t>Research methodology is the construction plans.</a:t>
            </a:r>
            <a:endParaRPr lang="en-AU" altLang="en-US" sz="1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C334-CC66-4892-87E3-2B7EECBC54C1}"/>
              </a:ext>
            </a:extLst>
          </p:cNvPr>
          <p:cNvSpPr>
            <a:spLocks noGrp="1"/>
          </p:cNvSpPr>
          <p:nvPr>
            <p:ph type="title"/>
          </p:nvPr>
        </p:nvSpPr>
        <p:spPr>
          <a:xfrm>
            <a:off x="997527" y="685800"/>
            <a:ext cx="10515600" cy="990600"/>
          </a:xfrm>
        </p:spPr>
        <p:txBody>
          <a:bodyPr>
            <a:normAutofit fontScale="90000"/>
          </a:bodyPr>
          <a:lstStyle/>
          <a:p>
            <a:pPr>
              <a:defRPr/>
            </a:pPr>
            <a:r>
              <a:rPr lang="en-US" b="1" dirty="0"/>
              <a:t>The scientific method: </a:t>
            </a:r>
            <a:br>
              <a:rPr lang="en-US" b="1" dirty="0"/>
            </a:br>
            <a:r>
              <a:rPr lang="en-US" b="1" dirty="0"/>
              <a:t>characteristics of scientific method. </a:t>
            </a:r>
            <a:br>
              <a:rPr lang="en-US" b="1" dirty="0"/>
            </a:br>
            <a:endParaRPr lang="en-AU" b="1" dirty="0"/>
          </a:p>
        </p:txBody>
      </p:sp>
      <p:sp>
        <p:nvSpPr>
          <p:cNvPr id="61443" name="Content Placeholder 2">
            <a:extLst>
              <a:ext uri="{FF2B5EF4-FFF2-40B4-BE49-F238E27FC236}">
                <a16:creationId xmlns:a16="http://schemas.microsoft.com/office/drawing/2014/main" id="{B252BE26-24E7-46AF-8ED5-C631A8B667AE}"/>
              </a:ext>
            </a:extLst>
          </p:cNvPr>
          <p:cNvSpPr>
            <a:spLocks noGrp="1"/>
          </p:cNvSpPr>
          <p:nvPr>
            <p:ph idx="1"/>
          </p:nvPr>
        </p:nvSpPr>
        <p:spPr>
          <a:xfrm>
            <a:off x="949035" y="2216726"/>
            <a:ext cx="10280073" cy="3879273"/>
          </a:xfrm>
        </p:spPr>
        <p:txBody>
          <a:bodyPr>
            <a:normAutofit/>
          </a:bodyPr>
          <a:lstStyle/>
          <a:p>
            <a:pPr algn="just"/>
            <a:r>
              <a:rPr lang="en-GB" altLang="en-US" dirty="0"/>
              <a:t>Scientific method is the </a:t>
            </a:r>
            <a:r>
              <a:rPr lang="en-GB" altLang="en-US" b="1" dirty="0"/>
              <a:t>pursuit of truth </a:t>
            </a:r>
            <a:r>
              <a:rPr lang="en-GB" altLang="en-US" dirty="0"/>
              <a:t>as determined by </a:t>
            </a:r>
            <a:r>
              <a:rPr lang="en-GB" altLang="en-US" b="1" dirty="0"/>
              <a:t>logical considerations</a:t>
            </a:r>
            <a:r>
              <a:rPr lang="en-GB" altLang="en-US" dirty="0"/>
              <a:t>. </a:t>
            </a:r>
          </a:p>
          <a:p>
            <a:pPr marL="0" indent="0" algn="just">
              <a:buNone/>
            </a:pPr>
            <a:endParaRPr lang="en-GB" altLang="en-US" dirty="0"/>
          </a:p>
          <a:p>
            <a:pPr algn="just"/>
            <a:r>
              <a:rPr lang="en-GB" altLang="en-US" dirty="0"/>
              <a:t>The ideal of science is to achieve a </a:t>
            </a:r>
            <a:r>
              <a:rPr lang="en-GB" altLang="en-US" b="1" dirty="0"/>
              <a:t>systematic interrelation of facts. </a:t>
            </a:r>
            <a:br>
              <a:rPr lang="en-GB" altLang="en-US" dirty="0"/>
            </a:br>
            <a:endParaRPr lang="en-AU" altLang="en-US"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Gap</a:t>
            </a:r>
          </a:p>
        </p:txBody>
      </p:sp>
      <p:sp>
        <p:nvSpPr>
          <p:cNvPr id="3" name="Content Placeholder 2"/>
          <p:cNvSpPr>
            <a:spLocks noGrp="1"/>
          </p:cNvSpPr>
          <p:nvPr>
            <p:ph idx="1"/>
          </p:nvPr>
        </p:nvSpPr>
        <p:spPr>
          <a:xfrm>
            <a:off x="838200" y="1825625"/>
            <a:ext cx="10515600" cy="1968453"/>
          </a:xfrm>
        </p:spPr>
        <p:txBody>
          <a:bodyPr/>
          <a:lstStyle/>
          <a:p>
            <a:endParaRPr lang="en-US" dirty="0"/>
          </a:p>
          <a:p>
            <a:endParaRPr lang="en-US" dirty="0"/>
          </a:p>
          <a:p>
            <a:r>
              <a:rPr lang="en-US" dirty="0"/>
              <a:t>Product/Service                                                      Customer Expectations</a:t>
            </a:r>
          </a:p>
        </p:txBody>
      </p:sp>
      <p:cxnSp>
        <p:nvCxnSpPr>
          <p:cNvPr id="5" name="Straight Arrow Connector 4"/>
          <p:cNvCxnSpPr/>
          <p:nvPr/>
        </p:nvCxnSpPr>
        <p:spPr>
          <a:xfrm flipV="1">
            <a:off x="3671248" y="3029803"/>
            <a:ext cx="3998794" cy="272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34768" y="3661112"/>
            <a:ext cx="7560859"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Product</a:t>
            </a:r>
          </a:p>
          <a:p>
            <a:r>
              <a:rPr lang="en-US" dirty="0">
                <a:latin typeface="Times New Roman" panose="02020603050405020304" pitchFamily="18" charset="0"/>
                <a:cs typeface="Times New Roman" panose="02020603050405020304" pitchFamily="18" charset="0"/>
              </a:rPr>
              <a:t>Price</a:t>
            </a:r>
          </a:p>
          <a:p>
            <a:r>
              <a:rPr lang="en-US" dirty="0">
                <a:latin typeface="Times New Roman" panose="02020603050405020304" pitchFamily="18" charset="0"/>
                <a:cs typeface="Times New Roman" panose="02020603050405020304" pitchFamily="18" charset="0"/>
              </a:rPr>
              <a:t>Promotion</a:t>
            </a:r>
          </a:p>
          <a:p>
            <a:r>
              <a:rPr lang="en-US" dirty="0">
                <a:latin typeface="Times New Roman" panose="02020603050405020304" pitchFamily="18" charset="0"/>
                <a:cs typeface="Times New Roman" panose="02020603050405020304" pitchFamily="18" charset="0"/>
              </a:rPr>
              <a:t>Place and much more</a:t>
            </a:r>
          </a:p>
        </p:txBody>
      </p:sp>
      <p:pic>
        <p:nvPicPr>
          <p:cNvPr id="1026" name="Picture 2" descr="Product Mix - Overview, Dimensions and Practical Example">
            <a:extLst>
              <a:ext uri="{FF2B5EF4-FFF2-40B4-BE49-F238E27FC236}">
                <a16:creationId xmlns:a16="http://schemas.microsoft.com/office/drawing/2014/main" id="{2A7CA323-D135-4DCC-B17D-CF8840DAC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073" y="3929015"/>
            <a:ext cx="6172200" cy="26055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mportance of Customer Loyalty - 5 Benefits | Emarsys">
            <a:extLst>
              <a:ext uri="{FF2B5EF4-FFF2-40B4-BE49-F238E27FC236}">
                <a16:creationId xmlns:a16="http://schemas.microsoft.com/office/drawing/2014/main" id="{24A3CF38-6206-4F89-BC47-8D3CB44BF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875" y="292597"/>
            <a:ext cx="3998795" cy="1999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ducts – Digithai Software Group">
            <a:extLst>
              <a:ext uri="{FF2B5EF4-FFF2-40B4-BE49-F238E27FC236}">
                <a16:creationId xmlns:a16="http://schemas.microsoft.com/office/drawing/2014/main" id="{904B9AA8-3F20-40D0-9F01-DC3FD51C64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4315"/>
            <a:ext cx="2621107" cy="236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3">
            <a:extLst>
              <a:ext uri="{FF2B5EF4-FFF2-40B4-BE49-F238E27FC236}">
                <a16:creationId xmlns:a16="http://schemas.microsoft.com/office/drawing/2014/main" id="{4E2B26C6-CCAE-44DC-BA4C-388D37ECF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3382" y="314881"/>
            <a:ext cx="8566007" cy="633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619EE-94DA-4653-B049-19B48737CDDA}"/>
              </a:ext>
            </a:extLst>
          </p:cNvPr>
          <p:cNvSpPr>
            <a:spLocks noGrp="1"/>
          </p:cNvSpPr>
          <p:nvPr>
            <p:ph type="title"/>
          </p:nvPr>
        </p:nvSpPr>
        <p:spPr/>
        <p:txBody>
          <a:bodyPr/>
          <a:lstStyle/>
          <a:p>
            <a:pPr>
              <a:defRPr/>
            </a:pPr>
            <a:endParaRPr lang="en-AU"/>
          </a:p>
        </p:txBody>
      </p:sp>
      <p:sp>
        <p:nvSpPr>
          <p:cNvPr id="63491" name="Content Placeholder 2">
            <a:extLst>
              <a:ext uri="{FF2B5EF4-FFF2-40B4-BE49-F238E27FC236}">
                <a16:creationId xmlns:a16="http://schemas.microsoft.com/office/drawing/2014/main" id="{473B3BA4-F34D-4777-BDAA-0E538ABC76BE}"/>
              </a:ext>
            </a:extLst>
          </p:cNvPr>
          <p:cNvSpPr>
            <a:spLocks noGrp="1"/>
          </p:cNvSpPr>
          <p:nvPr>
            <p:ph idx="1"/>
          </p:nvPr>
        </p:nvSpPr>
        <p:spPr/>
        <p:txBody>
          <a:bodyPr/>
          <a:lstStyle/>
          <a:p>
            <a:endParaRPr lang="en-AU" altLang="en-US"/>
          </a:p>
        </p:txBody>
      </p:sp>
      <p:pic>
        <p:nvPicPr>
          <p:cNvPr id="63492" name="Picture 3">
            <a:extLst>
              <a:ext uri="{FF2B5EF4-FFF2-40B4-BE49-F238E27FC236}">
                <a16:creationId xmlns:a16="http://schemas.microsoft.com/office/drawing/2014/main" id="{8DAE97E1-4966-4267-83F4-22D86B297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073" y="365125"/>
            <a:ext cx="10744200"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a:extLst>
              <a:ext uri="{FF2B5EF4-FFF2-40B4-BE49-F238E27FC236}">
                <a16:creationId xmlns:a16="http://schemas.microsoft.com/office/drawing/2014/main" id="{D5861D4F-CCD7-4E3E-8506-A4FD1714FC29}"/>
              </a:ext>
            </a:extLst>
          </p:cNvPr>
          <p:cNvSpPr>
            <a:spLocks noGrp="1"/>
          </p:cNvSpPr>
          <p:nvPr>
            <p:ph idx="1"/>
          </p:nvPr>
        </p:nvSpPr>
        <p:spPr>
          <a:xfrm>
            <a:off x="858982" y="762000"/>
            <a:ext cx="10460182" cy="5715000"/>
          </a:xfrm>
        </p:spPr>
        <p:txBody>
          <a:bodyPr>
            <a:normAutofit fontScale="85000" lnSpcReduction="20000"/>
          </a:bodyPr>
          <a:lstStyle/>
          <a:p>
            <a:pPr>
              <a:lnSpc>
                <a:spcPct val="150000"/>
              </a:lnSpc>
              <a:defRPr/>
            </a:pPr>
            <a:r>
              <a:rPr lang="en-GB" altLang="en-US" dirty="0"/>
              <a:t>The scientific method is, thus, based on certain basic postulates which can be stated as under:</a:t>
            </a:r>
          </a:p>
          <a:p>
            <a:pPr marL="0" indent="0">
              <a:lnSpc>
                <a:spcPct val="150000"/>
              </a:lnSpc>
              <a:buNone/>
              <a:defRPr/>
            </a:pPr>
            <a:br>
              <a:rPr lang="en-GB" altLang="en-US" dirty="0"/>
            </a:br>
            <a:r>
              <a:rPr lang="en-GB" altLang="en-US" dirty="0"/>
              <a:t>1. It relies on empirical evidence;</a:t>
            </a:r>
            <a:br>
              <a:rPr lang="en-GB" altLang="en-US" dirty="0"/>
            </a:br>
            <a:r>
              <a:rPr lang="en-GB" altLang="en-US" dirty="0"/>
              <a:t>2. It utilizes relevant concepts;</a:t>
            </a:r>
            <a:br>
              <a:rPr lang="en-GB" altLang="en-US" dirty="0"/>
            </a:br>
            <a:r>
              <a:rPr lang="en-GB" altLang="en-US" dirty="0"/>
              <a:t>3. It is committed to only objective considerations;</a:t>
            </a:r>
            <a:br>
              <a:rPr lang="en-GB" altLang="en-US" dirty="0"/>
            </a:br>
            <a:r>
              <a:rPr lang="en-GB" altLang="en-US" dirty="0"/>
              <a:t>4. It presupposes ethical neutrality </a:t>
            </a:r>
            <a:br>
              <a:rPr lang="en-GB" altLang="en-US" dirty="0"/>
            </a:br>
            <a:r>
              <a:rPr lang="en-GB" altLang="en-US" dirty="0"/>
              <a:t>5. It results into probabilistic predictions;</a:t>
            </a:r>
            <a:br>
              <a:rPr lang="en-GB" altLang="en-US" dirty="0"/>
            </a:br>
            <a:r>
              <a:rPr lang="en-GB" altLang="en-US" dirty="0"/>
              <a:t>6. Its methodology is made known to all concerned for critical scrutiny are for use in testing the conclusions through replication;</a:t>
            </a:r>
            <a:br>
              <a:rPr lang="en-GB" altLang="en-US" dirty="0"/>
            </a:br>
            <a:endParaRPr lang="en-AU" altLang="en-US" dirty="0"/>
          </a:p>
        </p:txBody>
      </p:sp>
    </p:spTree>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4">
            <a:extLst>
              <a:ext uri="{FF2B5EF4-FFF2-40B4-BE49-F238E27FC236}">
                <a16:creationId xmlns:a16="http://schemas.microsoft.com/office/drawing/2014/main" id="{60A11377-3BCE-448E-BCED-D14D4A4FFB71}"/>
              </a:ext>
            </a:extLst>
          </p:cNvPr>
          <p:cNvSpPr>
            <a:spLocks noGrp="1" noChangeArrowheads="1"/>
          </p:cNvSpPr>
          <p:nvPr>
            <p:ph type="title"/>
          </p:nvPr>
        </p:nvSpPr>
        <p:spPr/>
        <p:txBody>
          <a:bodyPr/>
          <a:lstStyle/>
          <a:p>
            <a:pPr>
              <a:defRPr/>
            </a:pPr>
            <a:r>
              <a:rPr lang="tr-TR" altLang="en-US" dirty="0"/>
              <a:t> </a:t>
            </a:r>
            <a:r>
              <a:rPr lang="en-US" altLang="en-US" dirty="0"/>
              <a:t>Scientific Method</a:t>
            </a:r>
          </a:p>
        </p:txBody>
      </p:sp>
      <p:sp>
        <p:nvSpPr>
          <p:cNvPr id="26629" name="Rectangle 5">
            <a:extLst>
              <a:ext uri="{FF2B5EF4-FFF2-40B4-BE49-F238E27FC236}">
                <a16:creationId xmlns:a16="http://schemas.microsoft.com/office/drawing/2014/main" id="{257A4EF8-0625-4F75-9668-8B5990EAB8D0}"/>
              </a:ext>
            </a:extLst>
          </p:cNvPr>
          <p:cNvSpPr>
            <a:spLocks noGrp="1"/>
          </p:cNvSpPr>
          <p:nvPr>
            <p:ph type="body" idx="1"/>
          </p:nvPr>
        </p:nvSpPr>
        <p:spPr>
          <a:xfrm>
            <a:off x="1163782" y="2362200"/>
            <a:ext cx="9047018" cy="4114800"/>
          </a:xfrm>
        </p:spPr>
        <p:txBody>
          <a:bodyPr/>
          <a:lstStyle/>
          <a:p>
            <a:pPr>
              <a:lnSpc>
                <a:spcPct val="150000"/>
              </a:lnSpc>
              <a:buFontTx/>
              <a:buNone/>
            </a:pPr>
            <a:r>
              <a:rPr lang="en-US" altLang="en-US" dirty="0"/>
              <a:t>   The use of a </a:t>
            </a:r>
            <a:r>
              <a:rPr lang="en-US" altLang="en-US" b="1" dirty="0"/>
              <a:t>set of prescribed procedures for establishing and connecting theoretical statements </a:t>
            </a:r>
            <a:r>
              <a:rPr lang="en-US" altLang="en-US" dirty="0"/>
              <a:t>about </a:t>
            </a:r>
            <a:r>
              <a:rPr lang="en-US" altLang="en-US" b="1" dirty="0"/>
              <a:t>events and for predicting events </a:t>
            </a:r>
            <a:r>
              <a:rPr lang="en-US" altLang="en-US" dirty="0"/>
              <a:t>yet unknown.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xEl>
                                              <p:pRg st="0" end="0"/>
                                            </p:txEl>
                                          </p:spTgt>
                                        </p:tgtEl>
                                        <p:attrNameLst>
                                          <p:attrName>style.visibility</p:attrName>
                                        </p:attrNameLst>
                                      </p:cBhvr>
                                      <p:to>
                                        <p:strVal val="visible"/>
                                      </p:to>
                                    </p:set>
                                    <p:animEffect transition="in" filter="box(in)">
                                      <p:cBhvr>
                                        <p:cTn id="7" dur="500"/>
                                        <p:tgtEl>
                                          <p:spTgt spid="266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uild="p" bldLvl="2"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2">
            <a:extLst>
              <a:ext uri="{FF2B5EF4-FFF2-40B4-BE49-F238E27FC236}">
                <a16:creationId xmlns:a16="http://schemas.microsoft.com/office/drawing/2014/main" id="{32C64BAE-A367-4942-8F1D-8EB73931379B}"/>
              </a:ext>
            </a:extLst>
          </p:cNvPr>
          <p:cNvSpPr>
            <a:spLocks noGrp="1"/>
          </p:cNvSpPr>
          <p:nvPr>
            <p:ph type="ftr" sz="quarter" idx="11"/>
          </p:nvPr>
        </p:nvSpPr>
        <p:spPr bwMode="auto">
          <a:xfrm>
            <a:off x="2209800" y="6553200"/>
            <a:ext cx="78486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l"/>
            <a:r>
              <a:rPr lang="en-US" altLang="en-US" sz="1400">
                <a:latin typeface="Times New Roman" panose="02020603050405020304" pitchFamily="18" charset="0"/>
              </a:rPr>
              <a:t>© 2002 Southwestern College Publishing. All rights reserved. </a:t>
            </a:r>
          </a:p>
        </p:txBody>
      </p:sp>
      <p:sp>
        <p:nvSpPr>
          <p:cNvPr id="70659" name="Slide Number Placeholder 3">
            <a:extLst>
              <a:ext uri="{FF2B5EF4-FFF2-40B4-BE49-F238E27FC236}">
                <a16:creationId xmlns:a16="http://schemas.microsoft.com/office/drawing/2014/main" id="{6704AB13-3016-492E-BB59-BDC205B450BE}"/>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ctr">
              <a:spcBef>
                <a:spcPct val="0"/>
              </a:spcBef>
              <a:buClrTx/>
              <a:buSzTx/>
              <a:buFontTx/>
              <a:buNone/>
            </a:pPr>
            <a:fld id="{6DEBA762-3125-46C5-8E54-C6985572C981}" type="slidenum">
              <a:rPr lang="en-US" altLang="en-US" sz="1400">
                <a:latin typeface="Times New Roman" panose="02020603050405020304" pitchFamily="18" charset="0"/>
              </a:rPr>
              <a:pPr algn="ctr">
                <a:spcBef>
                  <a:spcPct val="0"/>
                </a:spcBef>
                <a:buClrTx/>
                <a:buSzTx/>
                <a:buFontTx/>
                <a:buNone/>
              </a:pPr>
              <a:t>54</a:t>
            </a:fld>
            <a:endParaRPr lang="en-US" altLang="en-US" sz="1400">
              <a:latin typeface="Times New Roman" panose="02020603050405020304" pitchFamily="18" charset="0"/>
            </a:endParaRPr>
          </a:p>
        </p:txBody>
      </p:sp>
      <p:sp>
        <p:nvSpPr>
          <p:cNvPr id="52228" name="AutoShape 2">
            <a:extLst>
              <a:ext uri="{FF2B5EF4-FFF2-40B4-BE49-F238E27FC236}">
                <a16:creationId xmlns:a16="http://schemas.microsoft.com/office/drawing/2014/main" id="{A631042A-CB99-481D-B25E-05C691276CD8}"/>
              </a:ext>
            </a:extLst>
          </p:cNvPr>
          <p:cNvSpPr>
            <a:spLocks noGrp="1" noChangeArrowheads="1"/>
          </p:cNvSpPr>
          <p:nvPr>
            <p:ph type="title"/>
          </p:nvPr>
        </p:nvSpPr>
        <p:spPr>
          <a:xfrm>
            <a:off x="2228850" y="400050"/>
            <a:ext cx="7772400" cy="762000"/>
          </a:xfrm>
        </p:spPr>
        <p:txBody>
          <a:bodyPr>
            <a:normAutofit/>
          </a:bodyPr>
          <a:lstStyle/>
          <a:p>
            <a:pPr eaLnBrk="1" hangingPunct="1">
              <a:defRPr/>
            </a:pPr>
            <a:r>
              <a:rPr lang="tr-TR" altLang="en-US" sz="2400" b="1" i="1" dirty="0"/>
              <a:t>Empirical Evidence help us predict future reality through abstract concepts</a:t>
            </a:r>
            <a:endParaRPr lang="en-US" altLang="en-US" sz="2400" b="1" i="1" dirty="0"/>
          </a:p>
        </p:txBody>
      </p:sp>
      <p:pic>
        <p:nvPicPr>
          <p:cNvPr id="70661" name="Picture 4" descr="08-03">
            <a:extLst>
              <a:ext uri="{FF2B5EF4-FFF2-40B4-BE49-F238E27FC236}">
                <a16:creationId xmlns:a16="http://schemas.microsoft.com/office/drawing/2014/main" id="{15D713AE-7F5A-482F-BBC8-805EF08D9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313" y="1371600"/>
            <a:ext cx="8786812"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E362-A559-4368-B986-97F84487C394}"/>
              </a:ext>
            </a:extLst>
          </p:cNvPr>
          <p:cNvSpPr>
            <a:spLocks noGrp="1"/>
          </p:cNvSpPr>
          <p:nvPr>
            <p:ph type="title"/>
          </p:nvPr>
        </p:nvSpPr>
        <p:spPr>
          <a:xfrm>
            <a:off x="1390787" y="2766218"/>
            <a:ext cx="8812338" cy="1746576"/>
          </a:xfrm>
        </p:spPr>
        <p:txBody>
          <a:bodyPr/>
          <a:lstStyle/>
          <a:p>
            <a:r>
              <a:rPr lang="en-US" dirty="0"/>
              <a:t>Steps in Research Process Concept of Scientific Enquiry</a:t>
            </a:r>
            <a:endParaRPr lang="en-AU" dirty="0"/>
          </a:p>
        </p:txBody>
      </p:sp>
    </p:spTree>
    <p:extLst>
      <p:ext uri="{BB962C8B-B14F-4D97-AF65-F5344CB8AC3E}">
        <p14:creationId xmlns:p14="http://schemas.microsoft.com/office/powerpoint/2010/main" val="313044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9">
            <a:extLst>
              <a:ext uri="{FF2B5EF4-FFF2-40B4-BE49-F238E27FC236}">
                <a16:creationId xmlns:a16="http://schemas.microsoft.com/office/drawing/2014/main" id="{4008EF72-38E0-4106-BA35-68B0BC5A54D7}"/>
              </a:ext>
            </a:extLst>
          </p:cNvPr>
          <p:cNvSpPr>
            <a:spLocks noChangeArrowheads="1"/>
          </p:cNvSpPr>
          <p:nvPr/>
        </p:nvSpPr>
        <p:spPr bwMode="auto">
          <a:xfrm>
            <a:off x="2857500" y="2133600"/>
            <a:ext cx="1257300" cy="2895600"/>
          </a:xfrm>
          <a:prstGeom prst="rect">
            <a:avLst/>
          </a:prstGeom>
          <a:noFill/>
          <a:ln w="9525">
            <a:solidFill>
              <a:srgbClr val="00FF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1124" name="Rectangle 4">
            <a:extLst>
              <a:ext uri="{FF2B5EF4-FFF2-40B4-BE49-F238E27FC236}">
                <a16:creationId xmlns:a16="http://schemas.microsoft.com/office/drawing/2014/main" id="{C029431D-CCE9-489A-9190-FDB6D83E7828}"/>
              </a:ext>
            </a:extLst>
          </p:cNvPr>
          <p:cNvSpPr>
            <a:spLocks noGrp="1" noChangeArrowheads="1"/>
          </p:cNvSpPr>
          <p:nvPr/>
        </p:nvSpPr>
        <p:spPr bwMode="auto">
          <a:xfrm>
            <a:off x="2057400" y="152400"/>
            <a:ext cx="8382000" cy="990600"/>
          </a:xfrm>
          <a:prstGeom prst="rect">
            <a:avLst/>
          </a:prstGeom>
          <a:noFill/>
          <a:ln w="9525">
            <a:noFill/>
            <a:miter lim="800000"/>
            <a:headEnd/>
            <a:tailEnd/>
          </a:ln>
          <a:effectLst/>
        </p:spPr>
        <p:txBody>
          <a:bodyPr anchor="ctr" anchorCtr="1"/>
          <a:lstStyle/>
          <a:p>
            <a:pPr algn="ctr">
              <a:defRPr/>
            </a:pPr>
            <a:r>
              <a:rPr lang="en-US" sz="3600" b="1" u="sng">
                <a:solidFill>
                  <a:srgbClr val="F1FB33"/>
                </a:solidFill>
                <a:effectLst>
                  <a:outerShdw blurRad="38100" dist="38100" dir="2700000" algn="tl">
                    <a:srgbClr val="000000"/>
                  </a:outerShdw>
                </a:effectLst>
                <a:latin typeface="Times New Roman" pitchFamily="18" charset="0"/>
              </a:rPr>
              <a:t>RESEARCH PROCESS</a:t>
            </a:r>
          </a:p>
        </p:txBody>
      </p:sp>
      <p:sp>
        <p:nvSpPr>
          <p:cNvPr id="24580" name="Rectangle 5">
            <a:extLst>
              <a:ext uri="{FF2B5EF4-FFF2-40B4-BE49-F238E27FC236}">
                <a16:creationId xmlns:a16="http://schemas.microsoft.com/office/drawing/2014/main" id="{6368CDEF-45C0-41F4-AB86-47097BAA949B}"/>
              </a:ext>
            </a:extLst>
          </p:cNvPr>
          <p:cNvSpPr>
            <a:spLocks noChangeArrowheads="1"/>
          </p:cNvSpPr>
          <p:nvPr/>
        </p:nvSpPr>
        <p:spPr bwMode="auto">
          <a:xfrm>
            <a:off x="1600200" y="2895600"/>
            <a:ext cx="914400" cy="1143000"/>
          </a:xfrm>
          <a:prstGeom prst="rect">
            <a:avLst/>
          </a:prstGeom>
          <a:solidFill>
            <a:srgbClr val="FDF9E5"/>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Define </a:t>
            </a:r>
          </a:p>
          <a:p>
            <a:pPr algn="ctr" eaLnBrk="1" hangingPunct="1"/>
            <a:r>
              <a:rPr lang="en-US" altLang="en-US" sz="1600" b="1">
                <a:solidFill>
                  <a:srgbClr val="660033"/>
                </a:solidFill>
                <a:latin typeface="Times New Roman" panose="02020603050405020304" pitchFamily="18" charset="0"/>
              </a:rPr>
              <a:t>Research</a:t>
            </a:r>
          </a:p>
          <a:p>
            <a:pPr algn="ctr" eaLnBrk="1" hangingPunct="1"/>
            <a:r>
              <a:rPr lang="en-US" altLang="en-US" sz="1600" b="1">
                <a:solidFill>
                  <a:srgbClr val="660033"/>
                </a:solidFill>
                <a:latin typeface="Times New Roman" panose="02020603050405020304" pitchFamily="18" charset="0"/>
              </a:rPr>
              <a:t>Problem</a:t>
            </a:r>
          </a:p>
        </p:txBody>
      </p:sp>
      <p:sp>
        <p:nvSpPr>
          <p:cNvPr id="24581" name="Rectangle 6">
            <a:extLst>
              <a:ext uri="{FF2B5EF4-FFF2-40B4-BE49-F238E27FC236}">
                <a16:creationId xmlns:a16="http://schemas.microsoft.com/office/drawing/2014/main" id="{324FAF20-40E7-4C9C-8570-33E8C191D5C5}"/>
              </a:ext>
            </a:extLst>
          </p:cNvPr>
          <p:cNvSpPr>
            <a:spLocks noChangeArrowheads="1"/>
          </p:cNvSpPr>
          <p:nvPr/>
        </p:nvSpPr>
        <p:spPr bwMode="auto">
          <a:xfrm>
            <a:off x="3009900" y="2286000"/>
            <a:ext cx="952500" cy="1143000"/>
          </a:xfrm>
          <a:prstGeom prst="rect">
            <a:avLst/>
          </a:prstGeom>
          <a:solidFill>
            <a:srgbClr val="FDF9E5"/>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Review </a:t>
            </a:r>
          </a:p>
          <a:p>
            <a:pPr algn="ctr" eaLnBrk="1" hangingPunct="1"/>
            <a:r>
              <a:rPr lang="en-US" altLang="en-US" sz="1600" b="1">
                <a:solidFill>
                  <a:srgbClr val="660033"/>
                </a:solidFill>
                <a:latin typeface="Times New Roman" panose="02020603050405020304" pitchFamily="18" charset="0"/>
              </a:rPr>
              <a:t>Concepts</a:t>
            </a:r>
          </a:p>
          <a:p>
            <a:pPr algn="ctr" eaLnBrk="1" hangingPunct="1"/>
            <a:r>
              <a:rPr lang="en-US" altLang="en-US" sz="1600" b="1">
                <a:solidFill>
                  <a:srgbClr val="660033"/>
                </a:solidFill>
                <a:latin typeface="Times New Roman" panose="02020603050405020304" pitchFamily="18" charset="0"/>
              </a:rPr>
              <a:t>And </a:t>
            </a:r>
          </a:p>
          <a:p>
            <a:pPr algn="ctr" eaLnBrk="1" hangingPunct="1"/>
            <a:r>
              <a:rPr lang="en-US" altLang="en-US" sz="1600" b="1">
                <a:solidFill>
                  <a:srgbClr val="660033"/>
                </a:solidFill>
                <a:latin typeface="Times New Roman" panose="02020603050405020304" pitchFamily="18" charset="0"/>
              </a:rPr>
              <a:t>theories</a:t>
            </a:r>
          </a:p>
        </p:txBody>
      </p:sp>
      <p:sp>
        <p:nvSpPr>
          <p:cNvPr id="24582" name="Rectangle 7">
            <a:extLst>
              <a:ext uri="{FF2B5EF4-FFF2-40B4-BE49-F238E27FC236}">
                <a16:creationId xmlns:a16="http://schemas.microsoft.com/office/drawing/2014/main" id="{59C24128-17F9-43F5-8FCB-3DB7B3BA02FA}"/>
              </a:ext>
            </a:extLst>
          </p:cNvPr>
          <p:cNvSpPr>
            <a:spLocks noChangeArrowheads="1"/>
          </p:cNvSpPr>
          <p:nvPr/>
        </p:nvSpPr>
        <p:spPr bwMode="auto">
          <a:xfrm>
            <a:off x="3009900" y="3657600"/>
            <a:ext cx="952500" cy="1143000"/>
          </a:xfrm>
          <a:prstGeom prst="rect">
            <a:avLst/>
          </a:prstGeom>
          <a:solidFill>
            <a:srgbClr val="FDF9E5"/>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Review </a:t>
            </a:r>
          </a:p>
          <a:p>
            <a:pPr algn="ctr" eaLnBrk="1" hangingPunct="1"/>
            <a:r>
              <a:rPr lang="en-US" altLang="en-US" sz="1600" b="1">
                <a:solidFill>
                  <a:srgbClr val="660033"/>
                </a:solidFill>
                <a:latin typeface="Times New Roman" panose="02020603050405020304" pitchFamily="18" charset="0"/>
              </a:rPr>
              <a:t>Previous</a:t>
            </a:r>
          </a:p>
          <a:p>
            <a:pPr algn="ctr" eaLnBrk="1" hangingPunct="1"/>
            <a:r>
              <a:rPr lang="en-US" altLang="en-US" sz="1600" b="1">
                <a:solidFill>
                  <a:srgbClr val="660033"/>
                </a:solidFill>
                <a:latin typeface="Times New Roman" panose="02020603050405020304" pitchFamily="18" charset="0"/>
              </a:rPr>
              <a:t>Research</a:t>
            </a:r>
          </a:p>
          <a:p>
            <a:pPr algn="ctr" eaLnBrk="1" hangingPunct="1"/>
            <a:r>
              <a:rPr lang="en-US" altLang="en-US" sz="1600" b="1">
                <a:solidFill>
                  <a:srgbClr val="660033"/>
                </a:solidFill>
                <a:latin typeface="Times New Roman" panose="02020603050405020304" pitchFamily="18" charset="0"/>
              </a:rPr>
              <a:t>findings</a:t>
            </a:r>
          </a:p>
        </p:txBody>
      </p:sp>
      <p:sp>
        <p:nvSpPr>
          <p:cNvPr id="24583" name="Rectangle 8">
            <a:extLst>
              <a:ext uri="{FF2B5EF4-FFF2-40B4-BE49-F238E27FC236}">
                <a16:creationId xmlns:a16="http://schemas.microsoft.com/office/drawing/2014/main" id="{DF855868-A013-4352-A2F4-79B2D39C36D5}"/>
              </a:ext>
            </a:extLst>
          </p:cNvPr>
          <p:cNvSpPr>
            <a:spLocks noChangeArrowheads="1"/>
          </p:cNvSpPr>
          <p:nvPr/>
        </p:nvSpPr>
        <p:spPr bwMode="auto">
          <a:xfrm>
            <a:off x="4533900" y="2819400"/>
            <a:ext cx="952500" cy="1143000"/>
          </a:xfrm>
          <a:prstGeom prst="rect">
            <a:avLst/>
          </a:prstGeom>
          <a:solidFill>
            <a:srgbClr val="FDF9E5"/>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Formulate</a:t>
            </a:r>
          </a:p>
          <a:p>
            <a:pPr algn="ctr" eaLnBrk="1" hangingPunct="1"/>
            <a:r>
              <a:rPr lang="en-US" altLang="en-US" sz="1600" b="1">
                <a:solidFill>
                  <a:srgbClr val="660033"/>
                </a:solidFill>
                <a:latin typeface="Times New Roman" panose="02020603050405020304" pitchFamily="18" charset="0"/>
              </a:rPr>
              <a:t>hypothesis</a:t>
            </a:r>
          </a:p>
        </p:txBody>
      </p:sp>
      <p:sp>
        <p:nvSpPr>
          <p:cNvPr id="24584" name="Rectangle 10">
            <a:extLst>
              <a:ext uri="{FF2B5EF4-FFF2-40B4-BE49-F238E27FC236}">
                <a16:creationId xmlns:a16="http://schemas.microsoft.com/office/drawing/2014/main" id="{5EF8998F-31F0-4FDD-A0E2-26F092EBB747}"/>
              </a:ext>
            </a:extLst>
          </p:cNvPr>
          <p:cNvSpPr>
            <a:spLocks noChangeArrowheads="1"/>
          </p:cNvSpPr>
          <p:nvPr/>
        </p:nvSpPr>
        <p:spPr bwMode="auto">
          <a:xfrm>
            <a:off x="5867400" y="2667000"/>
            <a:ext cx="990600" cy="13716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Design</a:t>
            </a:r>
          </a:p>
          <a:p>
            <a:pPr algn="ctr" eaLnBrk="1" hangingPunct="1"/>
            <a:r>
              <a:rPr lang="en-US" altLang="en-US" sz="1600" b="1">
                <a:solidFill>
                  <a:srgbClr val="660033"/>
                </a:solidFill>
                <a:latin typeface="Times New Roman" panose="02020603050405020304" pitchFamily="18" charset="0"/>
              </a:rPr>
              <a:t>Research</a:t>
            </a:r>
          </a:p>
          <a:p>
            <a:pPr algn="ctr" eaLnBrk="1" hangingPunct="1"/>
            <a:r>
              <a:rPr lang="en-US" altLang="en-US" sz="1600" b="1">
                <a:solidFill>
                  <a:srgbClr val="660033"/>
                </a:solidFill>
                <a:latin typeface="Times New Roman" panose="02020603050405020304" pitchFamily="18" charset="0"/>
              </a:rPr>
              <a:t>(Including</a:t>
            </a:r>
          </a:p>
          <a:p>
            <a:pPr algn="ctr" eaLnBrk="1" hangingPunct="1"/>
            <a:r>
              <a:rPr lang="en-US" altLang="en-US" sz="1600" b="1">
                <a:solidFill>
                  <a:srgbClr val="660033"/>
                </a:solidFill>
                <a:latin typeface="Times New Roman" panose="02020603050405020304" pitchFamily="18" charset="0"/>
              </a:rPr>
              <a:t>Sample</a:t>
            </a:r>
          </a:p>
          <a:p>
            <a:pPr algn="ctr" eaLnBrk="1" hangingPunct="1"/>
            <a:r>
              <a:rPr lang="en-US" altLang="en-US" sz="1600" b="1">
                <a:solidFill>
                  <a:srgbClr val="660033"/>
                </a:solidFill>
                <a:latin typeface="Times New Roman" panose="02020603050405020304" pitchFamily="18" charset="0"/>
              </a:rPr>
              <a:t>Design)</a:t>
            </a:r>
          </a:p>
        </p:txBody>
      </p:sp>
      <p:sp>
        <p:nvSpPr>
          <p:cNvPr id="24585" name="Rectangle 11">
            <a:extLst>
              <a:ext uri="{FF2B5EF4-FFF2-40B4-BE49-F238E27FC236}">
                <a16:creationId xmlns:a16="http://schemas.microsoft.com/office/drawing/2014/main" id="{FAB6AE84-6D3A-4AD4-8862-0C6A76D5AD04}"/>
              </a:ext>
            </a:extLst>
          </p:cNvPr>
          <p:cNvSpPr>
            <a:spLocks noChangeArrowheads="1"/>
          </p:cNvSpPr>
          <p:nvPr/>
        </p:nvSpPr>
        <p:spPr bwMode="auto">
          <a:xfrm>
            <a:off x="7162800" y="2743200"/>
            <a:ext cx="990600" cy="11430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Collect</a:t>
            </a:r>
          </a:p>
          <a:p>
            <a:pPr algn="ctr" eaLnBrk="1" hangingPunct="1"/>
            <a:r>
              <a:rPr lang="en-US" altLang="en-US" sz="1600" b="1">
                <a:solidFill>
                  <a:srgbClr val="660033"/>
                </a:solidFill>
                <a:latin typeface="Times New Roman" panose="02020603050405020304" pitchFamily="18" charset="0"/>
              </a:rPr>
              <a:t>Data</a:t>
            </a:r>
          </a:p>
        </p:txBody>
      </p:sp>
      <p:sp>
        <p:nvSpPr>
          <p:cNvPr id="24586" name="Rectangle 12">
            <a:extLst>
              <a:ext uri="{FF2B5EF4-FFF2-40B4-BE49-F238E27FC236}">
                <a16:creationId xmlns:a16="http://schemas.microsoft.com/office/drawing/2014/main" id="{98EE7A53-8935-4574-85E8-CA43A00219A5}"/>
              </a:ext>
            </a:extLst>
          </p:cNvPr>
          <p:cNvSpPr>
            <a:spLocks noChangeArrowheads="1"/>
          </p:cNvSpPr>
          <p:nvPr/>
        </p:nvSpPr>
        <p:spPr bwMode="auto">
          <a:xfrm>
            <a:off x="8458200" y="2590800"/>
            <a:ext cx="990600" cy="15240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Analyse</a:t>
            </a:r>
          </a:p>
          <a:p>
            <a:pPr algn="ctr" eaLnBrk="1" hangingPunct="1"/>
            <a:r>
              <a:rPr lang="en-US" altLang="en-US" sz="1600" b="1">
                <a:solidFill>
                  <a:srgbClr val="660033"/>
                </a:solidFill>
                <a:latin typeface="Times New Roman" panose="02020603050405020304" pitchFamily="18" charset="0"/>
              </a:rPr>
              <a:t>Data</a:t>
            </a:r>
          </a:p>
        </p:txBody>
      </p:sp>
      <p:sp>
        <p:nvSpPr>
          <p:cNvPr id="24587" name="Line 13">
            <a:extLst>
              <a:ext uri="{FF2B5EF4-FFF2-40B4-BE49-F238E27FC236}">
                <a16:creationId xmlns:a16="http://schemas.microsoft.com/office/drawing/2014/main" id="{A199E984-DE6D-474C-A61A-E7C703179432}"/>
              </a:ext>
            </a:extLst>
          </p:cNvPr>
          <p:cNvSpPr>
            <a:spLocks noChangeShapeType="1"/>
          </p:cNvSpPr>
          <p:nvPr/>
        </p:nvSpPr>
        <p:spPr bwMode="auto">
          <a:xfrm>
            <a:off x="2514600" y="31242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88" name="Line 14">
            <a:extLst>
              <a:ext uri="{FF2B5EF4-FFF2-40B4-BE49-F238E27FC236}">
                <a16:creationId xmlns:a16="http://schemas.microsoft.com/office/drawing/2014/main" id="{1DA22E14-8103-4645-99F1-5F42614EDD54}"/>
              </a:ext>
            </a:extLst>
          </p:cNvPr>
          <p:cNvSpPr>
            <a:spLocks noChangeShapeType="1"/>
          </p:cNvSpPr>
          <p:nvPr/>
        </p:nvSpPr>
        <p:spPr bwMode="auto">
          <a:xfrm>
            <a:off x="2514600" y="37338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89" name="Line 15">
            <a:extLst>
              <a:ext uri="{FF2B5EF4-FFF2-40B4-BE49-F238E27FC236}">
                <a16:creationId xmlns:a16="http://schemas.microsoft.com/office/drawing/2014/main" id="{38FF895D-3B31-4B54-8603-B93EC35F1039}"/>
              </a:ext>
            </a:extLst>
          </p:cNvPr>
          <p:cNvSpPr>
            <a:spLocks noChangeShapeType="1"/>
          </p:cNvSpPr>
          <p:nvPr/>
        </p:nvSpPr>
        <p:spPr bwMode="auto">
          <a:xfrm>
            <a:off x="5486400" y="33528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0" name="Line 16">
            <a:extLst>
              <a:ext uri="{FF2B5EF4-FFF2-40B4-BE49-F238E27FC236}">
                <a16:creationId xmlns:a16="http://schemas.microsoft.com/office/drawing/2014/main" id="{3C6B3DB3-EC4F-4968-8A10-C6F3E59BC072}"/>
              </a:ext>
            </a:extLst>
          </p:cNvPr>
          <p:cNvSpPr>
            <a:spLocks noChangeShapeType="1"/>
          </p:cNvSpPr>
          <p:nvPr/>
        </p:nvSpPr>
        <p:spPr bwMode="auto">
          <a:xfrm>
            <a:off x="4114800" y="37338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1" name="Rectangle 17">
            <a:extLst>
              <a:ext uri="{FF2B5EF4-FFF2-40B4-BE49-F238E27FC236}">
                <a16:creationId xmlns:a16="http://schemas.microsoft.com/office/drawing/2014/main" id="{4E8E5F7A-4D73-4912-BBA8-8C20EBD15EE6}"/>
              </a:ext>
            </a:extLst>
          </p:cNvPr>
          <p:cNvSpPr>
            <a:spLocks noChangeArrowheads="1"/>
          </p:cNvSpPr>
          <p:nvPr/>
        </p:nvSpPr>
        <p:spPr bwMode="auto">
          <a:xfrm>
            <a:off x="9753600" y="2819400"/>
            <a:ext cx="914400" cy="1143000"/>
          </a:xfrm>
          <a:prstGeom prst="rect">
            <a:avLst/>
          </a:prstGeom>
          <a:solidFill>
            <a:srgbClr val="FFFFFF"/>
          </a:solidFill>
          <a:ln w="2857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rgbClr val="660033"/>
                </a:solidFill>
                <a:latin typeface="Times New Roman" panose="02020603050405020304" pitchFamily="18" charset="0"/>
              </a:rPr>
              <a:t>Interpret</a:t>
            </a:r>
          </a:p>
          <a:p>
            <a:pPr algn="ctr" eaLnBrk="1" hangingPunct="1"/>
            <a:r>
              <a:rPr lang="en-US" altLang="en-US" sz="1600" b="1">
                <a:solidFill>
                  <a:srgbClr val="660033"/>
                </a:solidFill>
                <a:latin typeface="Times New Roman" panose="02020603050405020304" pitchFamily="18" charset="0"/>
              </a:rPr>
              <a:t>and</a:t>
            </a:r>
          </a:p>
          <a:p>
            <a:pPr algn="ctr" eaLnBrk="1" hangingPunct="1"/>
            <a:r>
              <a:rPr lang="en-US" altLang="en-US" sz="1600" b="1">
                <a:solidFill>
                  <a:srgbClr val="660033"/>
                </a:solidFill>
                <a:latin typeface="Times New Roman" panose="02020603050405020304" pitchFamily="18" charset="0"/>
              </a:rPr>
              <a:t>report</a:t>
            </a:r>
          </a:p>
        </p:txBody>
      </p:sp>
      <p:sp>
        <p:nvSpPr>
          <p:cNvPr id="24592" name="Line 18">
            <a:extLst>
              <a:ext uri="{FF2B5EF4-FFF2-40B4-BE49-F238E27FC236}">
                <a16:creationId xmlns:a16="http://schemas.microsoft.com/office/drawing/2014/main" id="{8D88708A-FC9B-4E38-8F8A-B9ABD07E1443}"/>
              </a:ext>
            </a:extLst>
          </p:cNvPr>
          <p:cNvSpPr>
            <a:spLocks noChangeShapeType="1"/>
          </p:cNvSpPr>
          <p:nvPr/>
        </p:nvSpPr>
        <p:spPr bwMode="auto">
          <a:xfrm>
            <a:off x="6858000" y="3352800"/>
            <a:ext cx="3048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3" name="Line 19">
            <a:extLst>
              <a:ext uri="{FF2B5EF4-FFF2-40B4-BE49-F238E27FC236}">
                <a16:creationId xmlns:a16="http://schemas.microsoft.com/office/drawing/2014/main" id="{42CEEB37-CF05-4309-9D70-06A85DE8B5FC}"/>
              </a:ext>
            </a:extLst>
          </p:cNvPr>
          <p:cNvSpPr>
            <a:spLocks noChangeShapeType="1"/>
          </p:cNvSpPr>
          <p:nvPr/>
        </p:nvSpPr>
        <p:spPr bwMode="auto">
          <a:xfrm>
            <a:off x="8153400" y="3124200"/>
            <a:ext cx="3048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4" name="Line 20">
            <a:extLst>
              <a:ext uri="{FF2B5EF4-FFF2-40B4-BE49-F238E27FC236}">
                <a16:creationId xmlns:a16="http://schemas.microsoft.com/office/drawing/2014/main" id="{2399016F-BE48-4109-9FA6-F705CFA62403}"/>
              </a:ext>
            </a:extLst>
          </p:cNvPr>
          <p:cNvSpPr>
            <a:spLocks noChangeShapeType="1"/>
          </p:cNvSpPr>
          <p:nvPr/>
        </p:nvSpPr>
        <p:spPr bwMode="auto">
          <a:xfrm>
            <a:off x="9448800" y="3124200"/>
            <a:ext cx="3048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5" name="Line 21">
            <a:extLst>
              <a:ext uri="{FF2B5EF4-FFF2-40B4-BE49-F238E27FC236}">
                <a16:creationId xmlns:a16="http://schemas.microsoft.com/office/drawing/2014/main" id="{CE4BE1FF-E1FA-4BEF-B507-D2785BEB228D}"/>
              </a:ext>
            </a:extLst>
          </p:cNvPr>
          <p:cNvSpPr>
            <a:spLocks noChangeShapeType="1"/>
          </p:cNvSpPr>
          <p:nvPr/>
        </p:nvSpPr>
        <p:spPr bwMode="auto">
          <a:xfrm>
            <a:off x="4114800" y="32004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596" name="Line 22">
            <a:extLst>
              <a:ext uri="{FF2B5EF4-FFF2-40B4-BE49-F238E27FC236}">
                <a16:creationId xmlns:a16="http://schemas.microsoft.com/office/drawing/2014/main" id="{10CDA80E-D3A6-4A0A-9ECB-DFF4BE05AB40}"/>
              </a:ext>
            </a:extLst>
          </p:cNvPr>
          <p:cNvSpPr>
            <a:spLocks noChangeShapeType="1"/>
          </p:cNvSpPr>
          <p:nvPr/>
        </p:nvSpPr>
        <p:spPr bwMode="auto">
          <a:xfrm>
            <a:off x="6324600" y="1905000"/>
            <a:ext cx="0" cy="7620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597" name="Line 23">
            <a:extLst>
              <a:ext uri="{FF2B5EF4-FFF2-40B4-BE49-F238E27FC236}">
                <a16:creationId xmlns:a16="http://schemas.microsoft.com/office/drawing/2014/main" id="{025E1B51-4357-4F57-AC53-57A0FD88E684}"/>
              </a:ext>
            </a:extLst>
          </p:cNvPr>
          <p:cNvSpPr>
            <a:spLocks noChangeShapeType="1"/>
          </p:cNvSpPr>
          <p:nvPr/>
        </p:nvSpPr>
        <p:spPr bwMode="auto">
          <a:xfrm>
            <a:off x="1905000" y="1447800"/>
            <a:ext cx="8305800" cy="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598" name="Line 24">
            <a:extLst>
              <a:ext uri="{FF2B5EF4-FFF2-40B4-BE49-F238E27FC236}">
                <a16:creationId xmlns:a16="http://schemas.microsoft.com/office/drawing/2014/main" id="{90FEFD8F-9BD4-435F-ACB5-34DD7E64D98B}"/>
              </a:ext>
            </a:extLst>
          </p:cNvPr>
          <p:cNvSpPr>
            <a:spLocks noChangeShapeType="1"/>
          </p:cNvSpPr>
          <p:nvPr/>
        </p:nvSpPr>
        <p:spPr bwMode="auto">
          <a:xfrm>
            <a:off x="10210800" y="1447800"/>
            <a:ext cx="0" cy="13716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599" name="Line 25">
            <a:extLst>
              <a:ext uri="{FF2B5EF4-FFF2-40B4-BE49-F238E27FC236}">
                <a16:creationId xmlns:a16="http://schemas.microsoft.com/office/drawing/2014/main" id="{6BF7BFCA-FA1A-45D4-9083-399F2E6056E0}"/>
              </a:ext>
            </a:extLst>
          </p:cNvPr>
          <p:cNvSpPr>
            <a:spLocks noChangeShapeType="1"/>
          </p:cNvSpPr>
          <p:nvPr/>
        </p:nvSpPr>
        <p:spPr bwMode="auto">
          <a:xfrm>
            <a:off x="1981200" y="4038600"/>
            <a:ext cx="0" cy="17526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00" name="Line 26">
            <a:extLst>
              <a:ext uri="{FF2B5EF4-FFF2-40B4-BE49-F238E27FC236}">
                <a16:creationId xmlns:a16="http://schemas.microsoft.com/office/drawing/2014/main" id="{74457B2C-AE97-46A7-B702-01E0695D71B7}"/>
              </a:ext>
            </a:extLst>
          </p:cNvPr>
          <p:cNvSpPr>
            <a:spLocks noChangeShapeType="1"/>
          </p:cNvSpPr>
          <p:nvPr/>
        </p:nvSpPr>
        <p:spPr bwMode="auto">
          <a:xfrm flipV="1">
            <a:off x="1981200" y="5791200"/>
            <a:ext cx="8305800" cy="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01" name="Line 27">
            <a:extLst>
              <a:ext uri="{FF2B5EF4-FFF2-40B4-BE49-F238E27FC236}">
                <a16:creationId xmlns:a16="http://schemas.microsoft.com/office/drawing/2014/main" id="{A0DAD8BB-5548-4C0A-AD4A-EEF86D9474C8}"/>
              </a:ext>
            </a:extLst>
          </p:cNvPr>
          <p:cNvSpPr>
            <a:spLocks noChangeShapeType="1"/>
          </p:cNvSpPr>
          <p:nvPr/>
        </p:nvSpPr>
        <p:spPr bwMode="auto">
          <a:xfrm flipV="1">
            <a:off x="10287000" y="3962400"/>
            <a:ext cx="0" cy="18288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02" name="Line 28">
            <a:extLst>
              <a:ext uri="{FF2B5EF4-FFF2-40B4-BE49-F238E27FC236}">
                <a16:creationId xmlns:a16="http://schemas.microsoft.com/office/drawing/2014/main" id="{C24B356A-354C-405B-87DF-E5D54813D531}"/>
              </a:ext>
            </a:extLst>
          </p:cNvPr>
          <p:cNvSpPr>
            <a:spLocks noChangeShapeType="1"/>
          </p:cNvSpPr>
          <p:nvPr/>
        </p:nvSpPr>
        <p:spPr bwMode="auto">
          <a:xfrm flipH="1">
            <a:off x="8153400" y="36576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603" name="Line 29">
            <a:extLst>
              <a:ext uri="{FF2B5EF4-FFF2-40B4-BE49-F238E27FC236}">
                <a16:creationId xmlns:a16="http://schemas.microsoft.com/office/drawing/2014/main" id="{CA2094C9-E2C3-425D-BBA1-0526F26DA392}"/>
              </a:ext>
            </a:extLst>
          </p:cNvPr>
          <p:cNvSpPr>
            <a:spLocks noChangeShapeType="1"/>
          </p:cNvSpPr>
          <p:nvPr/>
        </p:nvSpPr>
        <p:spPr bwMode="auto">
          <a:xfrm flipH="1">
            <a:off x="9372600" y="3657600"/>
            <a:ext cx="381000" cy="0"/>
          </a:xfrm>
          <a:prstGeom prst="line">
            <a:avLst/>
          </a:prstGeom>
          <a:noFill/>
          <a:ln w="38100">
            <a:solidFill>
              <a:srgbClr val="00FFFF"/>
            </a:solidFill>
            <a:round/>
            <a:headEnd/>
            <a:tailEnd type="triangle" w="med" len="med"/>
          </a:ln>
          <a:extLst>
            <a:ext uri="{909E8E84-426E-40DD-AFC4-6F175D3DCCD1}">
              <a14:hiddenFill xmlns:a14="http://schemas.microsoft.com/office/drawing/2010/main">
                <a:noFill/>
              </a14:hiddenFill>
            </a:ext>
          </a:extLst>
        </p:spPr>
        <p:txBody>
          <a:bodyPr/>
          <a:lstStyle/>
          <a:p>
            <a:endParaRPr lang="en-AU"/>
          </a:p>
        </p:txBody>
      </p:sp>
      <p:sp>
        <p:nvSpPr>
          <p:cNvPr id="24604" name="Oval 30">
            <a:extLst>
              <a:ext uri="{FF2B5EF4-FFF2-40B4-BE49-F238E27FC236}">
                <a16:creationId xmlns:a16="http://schemas.microsoft.com/office/drawing/2014/main" id="{EBA49F4F-B23A-489D-B609-081B0A2E7A6C}"/>
              </a:ext>
            </a:extLst>
          </p:cNvPr>
          <p:cNvSpPr>
            <a:spLocks noChangeArrowheads="1"/>
          </p:cNvSpPr>
          <p:nvPr/>
        </p:nvSpPr>
        <p:spPr bwMode="auto">
          <a:xfrm>
            <a:off x="5867400" y="1295400"/>
            <a:ext cx="381000" cy="3810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FF</a:t>
            </a:r>
          </a:p>
        </p:txBody>
      </p:sp>
      <p:sp>
        <p:nvSpPr>
          <p:cNvPr id="24605" name="Oval 31">
            <a:extLst>
              <a:ext uri="{FF2B5EF4-FFF2-40B4-BE49-F238E27FC236}">
                <a16:creationId xmlns:a16="http://schemas.microsoft.com/office/drawing/2014/main" id="{B6B654B6-6900-4159-89A6-61039439B3DC}"/>
              </a:ext>
            </a:extLst>
          </p:cNvPr>
          <p:cNvSpPr>
            <a:spLocks noChangeArrowheads="1"/>
          </p:cNvSpPr>
          <p:nvPr/>
        </p:nvSpPr>
        <p:spPr bwMode="auto">
          <a:xfrm>
            <a:off x="5867400" y="5562600"/>
            <a:ext cx="381000" cy="3810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a:t>
            </a:r>
          </a:p>
        </p:txBody>
      </p:sp>
      <p:sp>
        <p:nvSpPr>
          <p:cNvPr id="24606" name="Oval 32">
            <a:extLst>
              <a:ext uri="{FF2B5EF4-FFF2-40B4-BE49-F238E27FC236}">
                <a16:creationId xmlns:a16="http://schemas.microsoft.com/office/drawing/2014/main" id="{8195DEC3-96E0-4C1B-970C-C14F234BC854}"/>
              </a:ext>
            </a:extLst>
          </p:cNvPr>
          <p:cNvSpPr>
            <a:spLocks noChangeArrowheads="1"/>
          </p:cNvSpPr>
          <p:nvPr/>
        </p:nvSpPr>
        <p:spPr bwMode="auto">
          <a:xfrm>
            <a:off x="8153400" y="38100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a:t>
            </a:r>
          </a:p>
        </p:txBody>
      </p:sp>
      <p:sp>
        <p:nvSpPr>
          <p:cNvPr id="24607" name="Oval 33">
            <a:extLst>
              <a:ext uri="{FF2B5EF4-FFF2-40B4-BE49-F238E27FC236}">
                <a16:creationId xmlns:a16="http://schemas.microsoft.com/office/drawing/2014/main" id="{F84813CD-0CC3-4E28-86B3-0BC2EE2F1AC5}"/>
              </a:ext>
            </a:extLst>
          </p:cNvPr>
          <p:cNvSpPr>
            <a:spLocks noChangeArrowheads="1"/>
          </p:cNvSpPr>
          <p:nvPr/>
        </p:nvSpPr>
        <p:spPr bwMode="auto">
          <a:xfrm>
            <a:off x="9448800" y="3810000"/>
            <a:ext cx="304800" cy="3048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a:t>
            </a:r>
          </a:p>
        </p:txBody>
      </p:sp>
      <p:sp>
        <p:nvSpPr>
          <p:cNvPr id="24608" name="Line 34">
            <a:extLst>
              <a:ext uri="{FF2B5EF4-FFF2-40B4-BE49-F238E27FC236}">
                <a16:creationId xmlns:a16="http://schemas.microsoft.com/office/drawing/2014/main" id="{49697D1F-5F50-4D3D-8A7E-663C281B76ED}"/>
              </a:ext>
            </a:extLst>
          </p:cNvPr>
          <p:cNvSpPr>
            <a:spLocks noChangeShapeType="1"/>
          </p:cNvSpPr>
          <p:nvPr/>
        </p:nvSpPr>
        <p:spPr bwMode="auto">
          <a:xfrm>
            <a:off x="8839200" y="1905000"/>
            <a:ext cx="0" cy="6858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09" name="Line 35">
            <a:extLst>
              <a:ext uri="{FF2B5EF4-FFF2-40B4-BE49-F238E27FC236}">
                <a16:creationId xmlns:a16="http://schemas.microsoft.com/office/drawing/2014/main" id="{2CF64E9E-1B1D-47D3-BBA3-9CE197E805DA}"/>
              </a:ext>
            </a:extLst>
          </p:cNvPr>
          <p:cNvSpPr>
            <a:spLocks noChangeShapeType="1"/>
          </p:cNvSpPr>
          <p:nvPr/>
        </p:nvSpPr>
        <p:spPr bwMode="auto">
          <a:xfrm>
            <a:off x="1905000" y="1447800"/>
            <a:ext cx="0" cy="144780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10" name="Line 36">
            <a:extLst>
              <a:ext uri="{FF2B5EF4-FFF2-40B4-BE49-F238E27FC236}">
                <a16:creationId xmlns:a16="http://schemas.microsoft.com/office/drawing/2014/main" id="{32D7C84D-C320-4020-864B-44A157E2EF31}"/>
              </a:ext>
            </a:extLst>
          </p:cNvPr>
          <p:cNvSpPr>
            <a:spLocks noChangeShapeType="1"/>
          </p:cNvSpPr>
          <p:nvPr/>
        </p:nvSpPr>
        <p:spPr bwMode="auto">
          <a:xfrm>
            <a:off x="6324600" y="1905000"/>
            <a:ext cx="2514600" cy="0"/>
          </a:xfrm>
          <a:prstGeom prst="line">
            <a:avLst/>
          </a:prstGeom>
          <a:noFill/>
          <a:ln w="38100">
            <a:solidFill>
              <a:srgbClr val="00FFFF"/>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11" name="Oval 37">
            <a:extLst>
              <a:ext uri="{FF2B5EF4-FFF2-40B4-BE49-F238E27FC236}">
                <a16:creationId xmlns:a16="http://schemas.microsoft.com/office/drawing/2014/main" id="{24D690BE-0A41-4259-96F0-30D01E76655C}"/>
              </a:ext>
            </a:extLst>
          </p:cNvPr>
          <p:cNvSpPr>
            <a:spLocks noChangeArrowheads="1"/>
          </p:cNvSpPr>
          <p:nvPr/>
        </p:nvSpPr>
        <p:spPr bwMode="auto">
          <a:xfrm>
            <a:off x="7315200" y="1752600"/>
            <a:ext cx="381000" cy="3810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FF</a:t>
            </a:r>
          </a:p>
        </p:txBody>
      </p:sp>
      <p:sp>
        <p:nvSpPr>
          <p:cNvPr id="24612" name="Rectangle 38">
            <a:extLst>
              <a:ext uri="{FF2B5EF4-FFF2-40B4-BE49-F238E27FC236}">
                <a16:creationId xmlns:a16="http://schemas.microsoft.com/office/drawing/2014/main" id="{632A4179-DF21-4069-8EB3-6CD273FB515E}"/>
              </a:ext>
            </a:extLst>
          </p:cNvPr>
          <p:cNvSpPr>
            <a:spLocks noChangeArrowheads="1"/>
          </p:cNvSpPr>
          <p:nvPr/>
        </p:nvSpPr>
        <p:spPr bwMode="auto">
          <a:xfrm>
            <a:off x="1981200" y="4267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I</a:t>
            </a:r>
          </a:p>
        </p:txBody>
      </p:sp>
      <p:sp>
        <p:nvSpPr>
          <p:cNvPr id="24613" name="Rectangle 39">
            <a:extLst>
              <a:ext uri="{FF2B5EF4-FFF2-40B4-BE49-F238E27FC236}">
                <a16:creationId xmlns:a16="http://schemas.microsoft.com/office/drawing/2014/main" id="{6686DBFD-5CCC-4557-9C29-A50466382D6E}"/>
              </a:ext>
            </a:extLst>
          </p:cNvPr>
          <p:cNvSpPr>
            <a:spLocks noChangeArrowheads="1"/>
          </p:cNvSpPr>
          <p:nvPr/>
        </p:nvSpPr>
        <p:spPr bwMode="auto">
          <a:xfrm>
            <a:off x="3886200" y="53340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II</a:t>
            </a:r>
          </a:p>
        </p:txBody>
      </p:sp>
      <p:sp>
        <p:nvSpPr>
          <p:cNvPr id="24614" name="Rectangle 40">
            <a:extLst>
              <a:ext uri="{FF2B5EF4-FFF2-40B4-BE49-F238E27FC236}">
                <a16:creationId xmlns:a16="http://schemas.microsoft.com/office/drawing/2014/main" id="{9D564D01-E3C4-482B-816B-EFCA542AEC63}"/>
              </a:ext>
            </a:extLst>
          </p:cNvPr>
          <p:cNvSpPr>
            <a:spLocks noChangeArrowheads="1"/>
          </p:cNvSpPr>
          <p:nvPr/>
        </p:nvSpPr>
        <p:spPr bwMode="auto">
          <a:xfrm>
            <a:off x="4724400" y="4267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III</a:t>
            </a:r>
          </a:p>
        </p:txBody>
      </p:sp>
      <p:sp>
        <p:nvSpPr>
          <p:cNvPr id="24615" name="Rectangle 41">
            <a:extLst>
              <a:ext uri="{FF2B5EF4-FFF2-40B4-BE49-F238E27FC236}">
                <a16:creationId xmlns:a16="http://schemas.microsoft.com/office/drawing/2014/main" id="{5035C18C-F5D5-45BF-AC7C-D25A213CAA2E}"/>
              </a:ext>
            </a:extLst>
          </p:cNvPr>
          <p:cNvSpPr>
            <a:spLocks noChangeArrowheads="1"/>
          </p:cNvSpPr>
          <p:nvPr/>
        </p:nvSpPr>
        <p:spPr bwMode="auto">
          <a:xfrm>
            <a:off x="6096000" y="4267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IV</a:t>
            </a:r>
          </a:p>
        </p:txBody>
      </p:sp>
      <p:sp>
        <p:nvSpPr>
          <p:cNvPr id="24616" name="Rectangle 43">
            <a:extLst>
              <a:ext uri="{FF2B5EF4-FFF2-40B4-BE49-F238E27FC236}">
                <a16:creationId xmlns:a16="http://schemas.microsoft.com/office/drawing/2014/main" id="{415FB829-591A-4B92-AA28-41FDC1C18DB2}"/>
              </a:ext>
            </a:extLst>
          </p:cNvPr>
          <p:cNvSpPr>
            <a:spLocks noChangeArrowheads="1"/>
          </p:cNvSpPr>
          <p:nvPr/>
        </p:nvSpPr>
        <p:spPr bwMode="auto">
          <a:xfrm>
            <a:off x="7391400" y="42672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V</a:t>
            </a:r>
          </a:p>
        </p:txBody>
      </p:sp>
      <p:sp>
        <p:nvSpPr>
          <p:cNvPr id="24617" name="Rectangle 44">
            <a:extLst>
              <a:ext uri="{FF2B5EF4-FFF2-40B4-BE49-F238E27FC236}">
                <a16:creationId xmlns:a16="http://schemas.microsoft.com/office/drawing/2014/main" id="{D94470F9-6456-4B9A-8640-6FAE6F804A2E}"/>
              </a:ext>
            </a:extLst>
          </p:cNvPr>
          <p:cNvSpPr>
            <a:spLocks noChangeArrowheads="1"/>
          </p:cNvSpPr>
          <p:nvPr/>
        </p:nvSpPr>
        <p:spPr bwMode="auto">
          <a:xfrm>
            <a:off x="8610600" y="4343400"/>
            <a:ext cx="533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VI</a:t>
            </a:r>
          </a:p>
        </p:txBody>
      </p:sp>
      <p:sp>
        <p:nvSpPr>
          <p:cNvPr id="24618" name="Rectangle 45">
            <a:extLst>
              <a:ext uri="{FF2B5EF4-FFF2-40B4-BE49-F238E27FC236}">
                <a16:creationId xmlns:a16="http://schemas.microsoft.com/office/drawing/2014/main" id="{5081391E-5D82-4CDF-97B1-152581C66E36}"/>
              </a:ext>
            </a:extLst>
          </p:cNvPr>
          <p:cNvSpPr>
            <a:spLocks noChangeArrowheads="1"/>
          </p:cNvSpPr>
          <p:nvPr/>
        </p:nvSpPr>
        <p:spPr bwMode="auto">
          <a:xfrm>
            <a:off x="9677400" y="4343400"/>
            <a:ext cx="685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solidFill>
                  <a:schemeClr val="accent2"/>
                </a:solidFill>
                <a:latin typeface="Times New Roman" panose="02020603050405020304" pitchFamily="18" charset="0"/>
              </a:rPr>
              <a:t>VII</a:t>
            </a:r>
          </a:p>
        </p:txBody>
      </p:sp>
      <p:sp>
        <p:nvSpPr>
          <p:cNvPr id="24619" name="Oval 46">
            <a:extLst>
              <a:ext uri="{FF2B5EF4-FFF2-40B4-BE49-F238E27FC236}">
                <a16:creationId xmlns:a16="http://schemas.microsoft.com/office/drawing/2014/main" id="{CE235C21-A412-4647-AAA7-7B415745A215}"/>
              </a:ext>
            </a:extLst>
          </p:cNvPr>
          <p:cNvSpPr>
            <a:spLocks noChangeArrowheads="1"/>
          </p:cNvSpPr>
          <p:nvPr/>
        </p:nvSpPr>
        <p:spPr bwMode="auto">
          <a:xfrm>
            <a:off x="7162800" y="6019800"/>
            <a:ext cx="381000" cy="3810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a:t>
            </a:r>
          </a:p>
        </p:txBody>
      </p:sp>
      <p:sp>
        <p:nvSpPr>
          <p:cNvPr id="24620" name="Oval 47">
            <a:extLst>
              <a:ext uri="{FF2B5EF4-FFF2-40B4-BE49-F238E27FC236}">
                <a16:creationId xmlns:a16="http://schemas.microsoft.com/office/drawing/2014/main" id="{08C83F9D-68D8-489A-963E-B29792BDE606}"/>
              </a:ext>
            </a:extLst>
          </p:cNvPr>
          <p:cNvSpPr>
            <a:spLocks noChangeArrowheads="1"/>
          </p:cNvSpPr>
          <p:nvPr/>
        </p:nvSpPr>
        <p:spPr bwMode="auto">
          <a:xfrm>
            <a:off x="7162800" y="6477000"/>
            <a:ext cx="381000" cy="381000"/>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FF</a:t>
            </a:r>
          </a:p>
        </p:txBody>
      </p:sp>
      <p:sp>
        <p:nvSpPr>
          <p:cNvPr id="24621" name="Rectangle 48">
            <a:extLst>
              <a:ext uri="{FF2B5EF4-FFF2-40B4-BE49-F238E27FC236}">
                <a16:creationId xmlns:a16="http://schemas.microsoft.com/office/drawing/2014/main" id="{DE780F37-3B33-44A7-9289-B31AB544313F}"/>
              </a:ext>
            </a:extLst>
          </p:cNvPr>
          <p:cNvSpPr>
            <a:spLocks noChangeArrowheads="1"/>
          </p:cNvSpPr>
          <p:nvPr/>
        </p:nvSpPr>
        <p:spPr bwMode="auto">
          <a:xfrm>
            <a:off x="7620000" y="6019800"/>
            <a:ext cx="2057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Times New Roman" panose="02020603050405020304" pitchFamily="18" charset="0"/>
              </a:rPr>
              <a:t>Feed Back</a:t>
            </a:r>
          </a:p>
        </p:txBody>
      </p:sp>
      <p:sp>
        <p:nvSpPr>
          <p:cNvPr id="24622" name="Line 49">
            <a:extLst>
              <a:ext uri="{FF2B5EF4-FFF2-40B4-BE49-F238E27FC236}">
                <a16:creationId xmlns:a16="http://schemas.microsoft.com/office/drawing/2014/main" id="{C9C53226-7E22-4E22-9F84-E3C85E67EFF2}"/>
              </a:ext>
            </a:extLst>
          </p:cNvPr>
          <p:cNvSpPr>
            <a:spLocks noChangeShapeType="1"/>
          </p:cNvSpPr>
          <p:nvPr/>
        </p:nvSpPr>
        <p:spPr bwMode="auto">
          <a:xfrm>
            <a:off x="7620000" y="62484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23" name="Line 50">
            <a:extLst>
              <a:ext uri="{FF2B5EF4-FFF2-40B4-BE49-F238E27FC236}">
                <a16:creationId xmlns:a16="http://schemas.microsoft.com/office/drawing/2014/main" id="{3E418224-AEE6-4116-A419-11D6A0ED88B7}"/>
              </a:ext>
            </a:extLst>
          </p:cNvPr>
          <p:cNvSpPr>
            <a:spLocks noChangeShapeType="1"/>
          </p:cNvSpPr>
          <p:nvPr/>
        </p:nvSpPr>
        <p:spPr bwMode="auto">
          <a:xfrm>
            <a:off x="7620000" y="66294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24624" name="Rectangle 51">
            <a:extLst>
              <a:ext uri="{FF2B5EF4-FFF2-40B4-BE49-F238E27FC236}">
                <a16:creationId xmlns:a16="http://schemas.microsoft.com/office/drawing/2014/main" id="{C88A97A7-7622-49B7-89E4-7BF5FAC09A1F}"/>
              </a:ext>
            </a:extLst>
          </p:cNvPr>
          <p:cNvSpPr>
            <a:spLocks noChangeArrowheads="1"/>
          </p:cNvSpPr>
          <p:nvPr/>
        </p:nvSpPr>
        <p:spPr bwMode="auto">
          <a:xfrm>
            <a:off x="7848600" y="6400800"/>
            <a:ext cx="2057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Times New Roman" panose="02020603050405020304" pitchFamily="18" charset="0"/>
              </a:rPr>
              <a:t>Feed Forward</a:t>
            </a:r>
          </a:p>
        </p:txBody>
      </p:sp>
      <p:sp>
        <p:nvSpPr>
          <p:cNvPr id="24625" name="Rectangle 52">
            <a:extLst>
              <a:ext uri="{FF2B5EF4-FFF2-40B4-BE49-F238E27FC236}">
                <a16:creationId xmlns:a16="http://schemas.microsoft.com/office/drawing/2014/main" id="{FDADE36C-2533-483E-94CE-DB8F36948843}"/>
              </a:ext>
            </a:extLst>
          </p:cNvPr>
          <p:cNvSpPr>
            <a:spLocks noChangeArrowheads="1"/>
          </p:cNvSpPr>
          <p:nvPr/>
        </p:nvSpPr>
        <p:spPr bwMode="auto">
          <a:xfrm>
            <a:off x="2286000" y="1524000"/>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Times New Roman" panose="02020603050405020304" pitchFamily="18" charset="0"/>
              </a:rPr>
              <a:t>Review the literature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8DF8-D398-4332-90B2-605FAF675AEA}"/>
              </a:ext>
            </a:extLst>
          </p:cNvPr>
          <p:cNvSpPr>
            <a:spLocks noGrp="1"/>
          </p:cNvSpPr>
          <p:nvPr>
            <p:ph type="title"/>
          </p:nvPr>
        </p:nvSpPr>
        <p:spPr>
          <a:xfrm>
            <a:off x="838200" y="18255"/>
            <a:ext cx="10515600" cy="1325563"/>
          </a:xfrm>
        </p:spPr>
        <p:txBody>
          <a:bodyPr>
            <a:normAutofit/>
          </a:bodyPr>
          <a:lstStyle/>
          <a:p>
            <a:r>
              <a:rPr lang="en-GB" sz="2400" dirty="0">
                <a:latin typeface="Times New Roman" panose="02020603050405020304" pitchFamily="18" charset="0"/>
                <a:cs typeface="Times New Roman" panose="02020603050405020304" pitchFamily="18" charset="0"/>
              </a:rPr>
              <a:t>The following order concerning various steps provides a useful procedural guideline regarding the research process:</a:t>
            </a:r>
            <a:endParaRPr lang="en-AU"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E6B91D3-8318-45EC-8868-573551F5618F}"/>
              </a:ext>
            </a:extLst>
          </p:cNvPr>
          <p:cNvSpPr>
            <a:spLocks noGrp="1"/>
          </p:cNvSpPr>
          <p:nvPr>
            <p:ph idx="1"/>
          </p:nvPr>
        </p:nvSpPr>
        <p:spPr>
          <a:xfrm>
            <a:off x="993341" y="1416180"/>
            <a:ext cx="10360459" cy="4833145"/>
          </a:xfrm>
        </p:spPr>
        <p:txBody>
          <a:bodyPr>
            <a:noAutofit/>
          </a:bodyPr>
          <a:lstStyle/>
          <a:p>
            <a:pPr marL="457200" indent="-457200">
              <a:buFont typeface="+mj-lt"/>
              <a:buAutoNum type="arabicPeriod"/>
            </a:pPr>
            <a:r>
              <a:rPr lang="en-GB" sz="2400" dirty="0"/>
              <a:t>Formulating the research problem; </a:t>
            </a:r>
          </a:p>
          <a:p>
            <a:pPr marL="457200" indent="-457200">
              <a:buFont typeface="+mj-lt"/>
              <a:buAutoNum type="arabicPeriod"/>
            </a:pPr>
            <a:r>
              <a:rPr lang="en-GB" sz="2400" dirty="0"/>
              <a:t>Extensive literature survey;</a:t>
            </a:r>
            <a:br>
              <a:rPr lang="en-GB" sz="2400" dirty="0"/>
            </a:br>
            <a:r>
              <a:rPr lang="en-GB" sz="2400" dirty="0"/>
              <a:t>developing the hypothesis; </a:t>
            </a:r>
          </a:p>
          <a:p>
            <a:pPr marL="457200" indent="-457200">
              <a:buFont typeface="+mj-lt"/>
              <a:buAutoNum type="arabicPeriod"/>
            </a:pPr>
            <a:r>
              <a:rPr lang="en-GB" sz="2400" dirty="0"/>
              <a:t>Preparing the research design; </a:t>
            </a:r>
          </a:p>
          <a:p>
            <a:pPr marL="457200" indent="-457200">
              <a:buFont typeface="+mj-lt"/>
              <a:buAutoNum type="arabicPeriod"/>
            </a:pPr>
            <a:r>
              <a:rPr lang="en-GB" sz="2400" dirty="0"/>
              <a:t>Determining sample design;</a:t>
            </a:r>
            <a:br>
              <a:rPr lang="en-GB" sz="2400" dirty="0"/>
            </a:br>
            <a:r>
              <a:rPr lang="en-GB" sz="2400" dirty="0"/>
              <a:t>collecting the data; </a:t>
            </a:r>
          </a:p>
          <a:p>
            <a:pPr marL="457200" indent="-457200">
              <a:buFont typeface="+mj-lt"/>
              <a:buAutoNum type="arabicPeriod"/>
            </a:pPr>
            <a:r>
              <a:rPr lang="en-GB" sz="2400" dirty="0"/>
              <a:t>Execution of the project; </a:t>
            </a:r>
          </a:p>
          <a:p>
            <a:pPr marL="457200" indent="-457200">
              <a:buFont typeface="+mj-lt"/>
              <a:buAutoNum type="arabicPeriod"/>
            </a:pPr>
            <a:r>
              <a:rPr lang="en-GB" sz="2400" dirty="0"/>
              <a:t>Analysis of data; </a:t>
            </a:r>
          </a:p>
          <a:p>
            <a:pPr marL="457200" indent="-457200">
              <a:buFont typeface="+mj-lt"/>
              <a:buAutoNum type="arabicPeriod"/>
            </a:pPr>
            <a:r>
              <a:rPr lang="en-GB" sz="2400" dirty="0"/>
              <a:t>Hypothesis testing;</a:t>
            </a:r>
          </a:p>
          <a:p>
            <a:pPr marL="457200" indent="-457200">
              <a:buFont typeface="+mj-lt"/>
              <a:buAutoNum type="arabicPeriod"/>
            </a:pPr>
            <a:r>
              <a:rPr lang="en-GB" sz="2400" dirty="0"/>
              <a:t>Generalisations and interpretation, and </a:t>
            </a:r>
          </a:p>
          <a:p>
            <a:pPr marL="457200" indent="-457200">
              <a:buFont typeface="+mj-lt"/>
              <a:buAutoNum type="arabicPeriod"/>
            </a:pPr>
            <a:r>
              <a:rPr lang="en-GB" sz="2400" dirty="0"/>
              <a:t>Preparation of the report or presentation of the results, </a:t>
            </a:r>
            <a:r>
              <a:rPr lang="en-GB" sz="2400" dirty="0" err="1"/>
              <a:t>i.E.</a:t>
            </a:r>
            <a:r>
              <a:rPr lang="en-GB" sz="2400" dirty="0"/>
              <a:t>, Formal write-up of conclusions reached. </a:t>
            </a:r>
            <a:br>
              <a:rPr lang="en-GB" sz="2400" dirty="0"/>
            </a:br>
            <a:endParaRPr lang="en-AU" sz="2400" dirty="0"/>
          </a:p>
        </p:txBody>
      </p:sp>
    </p:spTree>
    <p:extLst>
      <p:ext uri="{BB962C8B-B14F-4D97-AF65-F5344CB8AC3E}">
        <p14:creationId xmlns:p14="http://schemas.microsoft.com/office/powerpoint/2010/main" val="286574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8D3AE453-A7D2-494E-83E1-C6EEAAEE703A}"/>
              </a:ext>
            </a:extLst>
          </p:cNvPr>
          <p:cNvSpPr>
            <a:spLocks noGrp="1"/>
          </p:cNvSpPr>
          <p:nvPr>
            <p:ph idx="1"/>
          </p:nvPr>
        </p:nvSpPr>
        <p:spPr>
          <a:xfrm>
            <a:off x="616527" y="1485900"/>
            <a:ext cx="10418618" cy="4991100"/>
          </a:xfrm>
        </p:spPr>
        <p:txBody>
          <a:bodyPr/>
          <a:lstStyle/>
          <a:p>
            <a:pPr algn="just"/>
            <a:r>
              <a:rPr lang="en-GB" altLang="en-US" b="1" dirty="0">
                <a:latin typeface="National"/>
              </a:rPr>
              <a:t>A research problem </a:t>
            </a:r>
            <a:r>
              <a:rPr lang="en-GB" altLang="en-US" dirty="0">
                <a:latin typeface="National"/>
              </a:rPr>
              <a:t>is a definite or </a:t>
            </a:r>
            <a:r>
              <a:rPr lang="en-GB" altLang="en-US" b="1" dirty="0">
                <a:latin typeface="National"/>
              </a:rPr>
              <a:t>clear expression </a:t>
            </a:r>
            <a:r>
              <a:rPr lang="en-GB" altLang="en-US" dirty="0">
                <a:latin typeface="National"/>
              </a:rPr>
              <a:t>[statement] about an </a:t>
            </a:r>
            <a:r>
              <a:rPr lang="en-GB" altLang="en-US" b="1" dirty="0">
                <a:latin typeface="National"/>
              </a:rPr>
              <a:t>area of concern</a:t>
            </a:r>
            <a:r>
              <a:rPr lang="en-GB" altLang="en-US" dirty="0">
                <a:latin typeface="National"/>
              </a:rPr>
              <a:t>, </a:t>
            </a:r>
            <a:r>
              <a:rPr lang="en-GB" altLang="en-US" b="1" dirty="0">
                <a:latin typeface="National"/>
              </a:rPr>
              <a:t>a condition to be improved </a:t>
            </a:r>
            <a:r>
              <a:rPr lang="en-GB" altLang="en-US" dirty="0">
                <a:latin typeface="National"/>
              </a:rPr>
              <a:t>upon, </a:t>
            </a:r>
            <a:r>
              <a:rPr lang="en-GB" altLang="en-US" b="1" dirty="0">
                <a:latin typeface="National"/>
              </a:rPr>
              <a:t>a difficulty to be eliminated</a:t>
            </a:r>
            <a:r>
              <a:rPr lang="en-GB" altLang="en-US" dirty="0">
                <a:latin typeface="National"/>
              </a:rPr>
              <a:t>, or a </a:t>
            </a:r>
            <a:r>
              <a:rPr lang="en-GB" altLang="en-US" b="1" dirty="0">
                <a:latin typeface="National"/>
              </a:rPr>
              <a:t>troubling question that exists in scholarly literature</a:t>
            </a:r>
            <a:r>
              <a:rPr lang="en-GB" altLang="en-US" dirty="0">
                <a:latin typeface="National"/>
              </a:rPr>
              <a:t>, </a:t>
            </a:r>
            <a:r>
              <a:rPr lang="en-GB" altLang="en-US" b="1" i="1" dirty="0">
                <a:latin typeface="National"/>
              </a:rPr>
              <a:t>in theory, or within existing practice </a:t>
            </a:r>
            <a:r>
              <a:rPr lang="en-GB" altLang="en-US" dirty="0">
                <a:latin typeface="National"/>
              </a:rPr>
              <a:t>that points to a need for meaningful understanding and deliberate investigation. </a:t>
            </a:r>
          </a:p>
          <a:p>
            <a:pPr algn="just"/>
            <a:endParaRPr lang="en-GB" altLang="en-US" dirty="0">
              <a:latin typeface="National"/>
            </a:endParaRPr>
          </a:p>
          <a:p>
            <a:pPr algn="just"/>
            <a:r>
              <a:rPr lang="en-GB" altLang="en-US" dirty="0">
                <a:latin typeface="National"/>
              </a:rPr>
              <a:t>A research problem does not state </a:t>
            </a:r>
            <a:r>
              <a:rPr lang="en-GB" altLang="en-US" b="1" dirty="0">
                <a:latin typeface="National"/>
              </a:rPr>
              <a:t>how to do something</a:t>
            </a:r>
            <a:r>
              <a:rPr lang="en-GB" altLang="en-US" dirty="0">
                <a:latin typeface="National"/>
              </a:rPr>
              <a:t>, offer a vague or broad proposition, or present a </a:t>
            </a:r>
            <a:r>
              <a:rPr lang="en-GB" altLang="en-US" b="1" dirty="0">
                <a:latin typeface="National"/>
              </a:rPr>
              <a:t>value question</a:t>
            </a:r>
            <a:r>
              <a:rPr lang="en-GB" altLang="en-US" dirty="0">
                <a:latin typeface="National"/>
              </a:rPr>
              <a:t>.</a:t>
            </a:r>
            <a:endParaRPr lang="en-AU" altLang="en-US" dirty="0"/>
          </a:p>
        </p:txBody>
      </p:sp>
      <p:sp>
        <p:nvSpPr>
          <p:cNvPr id="4" name="Title 1">
            <a:extLst>
              <a:ext uri="{FF2B5EF4-FFF2-40B4-BE49-F238E27FC236}">
                <a16:creationId xmlns:a16="http://schemas.microsoft.com/office/drawing/2014/main" id="{CC37E253-C2BA-45F7-B97C-62F486B562E9}"/>
              </a:ext>
            </a:extLst>
          </p:cNvPr>
          <p:cNvSpPr>
            <a:spLocks noGrp="1"/>
          </p:cNvSpPr>
          <p:nvPr>
            <p:ph type="title"/>
          </p:nvPr>
        </p:nvSpPr>
        <p:spPr>
          <a:xfrm>
            <a:off x="782782" y="304800"/>
            <a:ext cx="8229600" cy="990600"/>
          </a:xfrm>
        </p:spPr>
        <p:txBody>
          <a:bodyPr>
            <a:normAutofit fontScale="90000"/>
          </a:bodyPr>
          <a:lstStyle/>
          <a:p>
            <a:pPr>
              <a:defRPr/>
            </a:pPr>
            <a:r>
              <a:rPr lang="en-GB" dirty="0"/>
              <a:t>1. Formulating the research problem </a:t>
            </a:r>
            <a:endParaRPr lang="en-AU"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a16="http://schemas.microsoft.com/office/drawing/2014/main" id="{89255E01-A9D7-4BCD-A8ED-49F311FE52CA}"/>
              </a:ext>
            </a:extLst>
          </p:cNvPr>
          <p:cNvSpPr>
            <a:spLocks noGrp="1"/>
          </p:cNvSpPr>
          <p:nvPr>
            <p:ph idx="1"/>
          </p:nvPr>
        </p:nvSpPr>
        <p:spPr>
          <a:xfrm>
            <a:off x="1066799" y="1143000"/>
            <a:ext cx="9857509" cy="4953000"/>
          </a:xfrm>
        </p:spPr>
        <p:txBody>
          <a:bodyPr>
            <a:normAutofit/>
          </a:bodyPr>
          <a:lstStyle/>
          <a:p>
            <a:pPr algn="just"/>
            <a:r>
              <a:rPr lang="en-GB" altLang="en-US" dirty="0"/>
              <a:t>A Research problem is </a:t>
            </a:r>
            <a:r>
              <a:rPr lang="en-GB" altLang="en-US" b="1" dirty="0"/>
              <a:t>a question that a researcher wants to answer or a problem </a:t>
            </a:r>
            <a:r>
              <a:rPr lang="en-GB" altLang="en-US" dirty="0"/>
              <a:t>that a researcher wants to solve.</a:t>
            </a:r>
          </a:p>
          <a:p>
            <a:pPr algn="just"/>
            <a:endParaRPr lang="en-GB" altLang="en-US" dirty="0"/>
          </a:p>
          <a:p>
            <a:pPr algn="just"/>
            <a:r>
              <a:rPr lang="en-GB" altLang="en-US" dirty="0"/>
              <a:t>A research problem is an issues or a concern that an </a:t>
            </a:r>
            <a:r>
              <a:rPr lang="en-GB" altLang="en-US" b="1" dirty="0"/>
              <a:t>investigator / researcher presents </a:t>
            </a:r>
            <a:r>
              <a:rPr lang="en-GB" altLang="en-US" dirty="0"/>
              <a:t>and </a:t>
            </a:r>
            <a:r>
              <a:rPr lang="en-GB" altLang="en-US" b="1" dirty="0"/>
              <a:t>justifies in a research study</a:t>
            </a:r>
          </a:p>
          <a:p>
            <a:pPr algn="just"/>
            <a:endParaRPr lang="en-GB" altLang="en-US" dirty="0"/>
          </a:p>
          <a:p>
            <a:pPr algn="just"/>
            <a:r>
              <a:rPr lang="en-GB" altLang="en-US" dirty="0"/>
              <a:t>Selection of a research problem depends on several factors such as </a:t>
            </a:r>
            <a:r>
              <a:rPr lang="en-GB" altLang="en-US" b="1" dirty="0"/>
              <a:t>researcher’s knowledge, skills, interest, expertise, motivation &amp; creativity </a:t>
            </a:r>
            <a:r>
              <a:rPr lang="en-GB" altLang="en-US" dirty="0"/>
              <a:t>with respect to the subject chosen. </a:t>
            </a:r>
            <a:endParaRPr lang="en-AU"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3922-056D-4B87-8362-3C372152B8E1}"/>
              </a:ext>
            </a:extLst>
          </p:cNvPr>
          <p:cNvSpPr>
            <a:spLocks noGrp="1"/>
          </p:cNvSpPr>
          <p:nvPr>
            <p:ph type="title"/>
          </p:nvPr>
        </p:nvSpPr>
        <p:spPr/>
        <p:txBody>
          <a:bodyPr/>
          <a:lstStyle/>
          <a:p>
            <a:r>
              <a:rPr lang="en-US" dirty="0">
                <a:latin typeface="Baskerville Old Face" panose="02020602080505020303" pitchFamily="18" charset="0"/>
              </a:rPr>
              <a:t>Unit-I </a:t>
            </a:r>
            <a:endParaRPr lang="en-AU" dirty="0">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3082FDF1-15D0-4620-BE9C-5F3BFAD126BB}"/>
              </a:ext>
            </a:extLst>
          </p:cNvPr>
          <p:cNvSpPr>
            <a:spLocks noGrp="1"/>
          </p:cNvSpPr>
          <p:nvPr>
            <p:ph idx="1"/>
          </p:nvPr>
        </p:nvSpPr>
        <p:spPr/>
        <p:txBody>
          <a:bodyPr/>
          <a:lstStyle/>
          <a:p>
            <a:r>
              <a:rPr lang="en-US" dirty="0">
                <a:latin typeface="Baskerville Old Face" panose="02020602080505020303" pitchFamily="18" charset="0"/>
              </a:rPr>
              <a:t>Research: – </a:t>
            </a:r>
          </a:p>
          <a:p>
            <a:r>
              <a:rPr lang="en-US" dirty="0">
                <a:latin typeface="Baskerville Old Face" panose="02020602080505020303" pitchFamily="18" charset="0"/>
              </a:rPr>
              <a:t>Definition, Meaning, Importance types and Qualities of Research , applications in functional areas of Business, Emerging trends in Business research. </a:t>
            </a:r>
          </a:p>
          <a:p>
            <a:r>
              <a:rPr lang="en-US" dirty="0">
                <a:latin typeface="Baskerville Old Face" panose="02020602080505020303" pitchFamily="18" charset="0"/>
              </a:rPr>
              <a:t>Research &amp; the Scientific Method: Characteristics of scientific method. </a:t>
            </a:r>
          </a:p>
          <a:p>
            <a:r>
              <a:rPr lang="en-US" dirty="0">
                <a:latin typeface="Baskerville Old Face" panose="02020602080505020303" pitchFamily="18" charset="0"/>
              </a:rPr>
              <a:t>Steps in Research Process Concept of Scientific Enquiry: – Formulation of Research Problem – Management Question – research Question – Investigation Question </a:t>
            </a:r>
            <a:endParaRPr lang="en-AU" dirty="0">
              <a:latin typeface="Baskerville Old Face" panose="02020602080505020303" pitchFamily="18" charset="0"/>
            </a:endParaRPr>
          </a:p>
        </p:txBody>
      </p:sp>
    </p:spTree>
    <p:extLst>
      <p:ext uri="{BB962C8B-B14F-4D97-AF65-F5344CB8AC3E}">
        <p14:creationId xmlns:p14="http://schemas.microsoft.com/office/powerpoint/2010/main" val="204179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a:extLst>
              <a:ext uri="{FF2B5EF4-FFF2-40B4-BE49-F238E27FC236}">
                <a16:creationId xmlns:a16="http://schemas.microsoft.com/office/drawing/2014/main" id="{3D2ED324-9A93-41E7-8D57-DE5C06838A61}"/>
              </a:ext>
            </a:extLst>
          </p:cNvPr>
          <p:cNvSpPr>
            <a:spLocks noGrp="1"/>
          </p:cNvSpPr>
          <p:nvPr>
            <p:ph idx="1"/>
          </p:nvPr>
        </p:nvSpPr>
        <p:spPr>
          <a:xfrm>
            <a:off x="879763" y="1143000"/>
            <a:ext cx="10390909" cy="5181600"/>
          </a:xfrm>
        </p:spPr>
        <p:txBody>
          <a:bodyPr/>
          <a:lstStyle/>
          <a:p>
            <a:r>
              <a:rPr lang="en-GB" altLang="en-US" dirty="0"/>
              <a:t>A good research studies needs a </a:t>
            </a:r>
            <a:r>
              <a:rPr lang="en-GB" altLang="en-US" b="1" dirty="0"/>
              <a:t>lots of time for selection of research problem</a:t>
            </a:r>
            <a:r>
              <a:rPr lang="en-GB" altLang="en-US" dirty="0"/>
              <a:t>. </a:t>
            </a:r>
          </a:p>
          <a:p>
            <a:endParaRPr lang="en-GB" altLang="en-US" dirty="0"/>
          </a:p>
          <a:p>
            <a:endParaRPr lang="en-GB" altLang="en-US" dirty="0"/>
          </a:p>
          <a:p>
            <a:r>
              <a:rPr lang="en-GB" altLang="en-US" b="1" dirty="0"/>
              <a:t>Initially every </a:t>
            </a:r>
            <a:r>
              <a:rPr lang="en-GB" altLang="en-US" dirty="0"/>
              <a:t>researcher faces a </a:t>
            </a:r>
            <a:r>
              <a:rPr lang="en-GB" altLang="en-US" b="1" dirty="0"/>
              <a:t>predicament </a:t>
            </a:r>
            <a:r>
              <a:rPr lang="en-GB" altLang="en-US" dirty="0"/>
              <a:t>of </a:t>
            </a:r>
            <a:r>
              <a:rPr lang="en-GB" altLang="en-US" b="1" dirty="0"/>
              <a:t>identifying, selecting and formulating </a:t>
            </a:r>
            <a:r>
              <a:rPr lang="en-GB" altLang="en-US" dirty="0"/>
              <a:t>a good research problem.</a:t>
            </a:r>
            <a:endParaRPr lang="en-AU"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a:extLst>
              <a:ext uri="{FF2B5EF4-FFF2-40B4-BE49-F238E27FC236}">
                <a16:creationId xmlns:a16="http://schemas.microsoft.com/office/drawing/2014/main" id="{3FA9EAFA-B4DD-40D3-9D24-5CD9D27A6DC8}"/>
              </a:ext>
            </a:extLst>
          </p:cNvPr>
          <p:cNvSpPr>
            <a:spLocks noGrp="1"/>
          </p:cNvSpPr>
          <p:nvPr>
            <p:ph idx="1"/>
          </p:nvPr>
        </p:nvSpPr>
        <p:spPr>
          <a:xfrm>
            <a:off x="602673" y="990600"/>
            <a:ext cx="10882745" cy="4876800"/>
          </a:xfrm>
        </p:spPr>
        <p:txBody>
          <a:bodyPr/>
          <a:lstStyle/>
          <a:p>
            <a:pPr algn="just"/>
            <a:r>
              <a:rPr lang="en-GB" altLang="en-US" dirty="0"/>
              <a:t>In others words, </a:t>
            </a:r>
            <a:r>
              <a:rPr lang="en-GB" altLang="en-US" b="1" dirty="0"/>
              <a:t>a research problem </a:t>
            </a:r>
            <a:r>
              <a:rPr lang="en-GB" altLang="en-US" dirty="0"/>
              <a:t>is an </a:t>
            </a:r>
            <a:r>
              <a:rPr lang="en-GB" altLang="en-US" b="1" dirty="0"/>
              <a:t>area of concern </a:t>
            </a:r>
            <a:r>
              <a:rPr lang="en-GB" altLang="en-US" dirty="0"/>
              <a:t>where there is a </a:t>
            </a:r>
            <a:r>
              <a:rPr lang="en-GB" altLang="en-US" b="1" dirty="0"/>
              <a:t>gap</a:t>
            </a:r>
            <a:r>
              <a:rPr lang="en-GB" altLang="en-US" dirty="0"/>
              <a:t> in the knowledge base needed for professional practices.</a:t>
            </a:r>
          </a:p>
          <a:p>
            <a:pPr algn="just"/>
            <a:endParaRPr lang="en-GB" altLang="en-US" dirty="0"/>
          </a:p>
          <a:p>
            <a:pPr algn="just"/>
            <a:r>
              <a:rPr lang="en-GB" altLang="en-US" dirty="0"/>
              <a:t>A research </a:t>
            </a:r>
            <a:r>
              <a:rPr lang="en-GB" altLang="en-US" b="1" dirty="0"/>
              <a:t>problem and problem statement </a:t>
            </a:r>
            <a:r>
              <a:rPr lang="en-GB" altLang="en-US" dirty="0"/>
              <a:t>are frequently used as synonyms. </a:t>
            </a:r>
          </a:p>
          <a:p>
            <a:pPr algn="just"/>
            <a:endParaRPr lang="en-GB" altLang="en-US" dirty="0"/>
          </a:p>
          <a:p>
            <a:pPr algn="just"/>
            <a:r>
              <a:rPr lang="en-GB" altLang="en-US" dirty="0"/>
              <a:t>However there are a lot of difference between them</a:t>
            </a:r>
          </a:p>
          <a:p>
            <a:pPr algn="just"/>
            <a:endParaRPr lang="en-AU"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2">
            <a:extLst>
              <a:ext uri="{FF2B5EF4-FFF2-40B4-BE49-F238E27FC236}">
                <a16:creationId xmlns:a16="http://schemas.microsoft.com/office/drawing/2014/main" id="{08404833-F4D6-46CD-A063-0DFB01CB801C}"/>
              </a:ext>
            </a:extLst>
          </p:cNvPr>
          <p:cNvSpPr>
            <a:spLocks noGrp="1"/>
          </p:cNvSpPr>
          <p:nvPr>
            <p:ph idx="1"/>
          </p:nvPr>
        </p:nvSpPr>
        <p:spPr>
          <a:xfrm>
            <a:off x="1184563" y="914400"/>
            <a:ext cx="10709563" cy="5562600"/>
          </a:xfrm>
        </p:spPr>
        <p:txBody>
          <a:bodyPr/>
          <a:lstStyle/>
          <a:p>
            <a:pPr>
              <a:defRPr/>
            </a:pPr>
            <a:r>
              <a:rPr lang="en-GB" altLang="en-US" b="1" dirty="0"/>
              <a:t>SOURCES OF RESEARCH PROBLEM  </a:t>
            </a:r>
          </a:p>
          <a:p>
            <a:pPr lvl="1">
              <a:defRPr/>
            </a:pPr>
            <a:r>
              <a:rPr lang="en-GB" altLang="en-US" dirty="0"/>
              <a:t>The common sources of research problem are as follows.</a:t>
            </a:r>
          </a:p>
          <a:p>
            <a:pPr marL="274637" lvl="1" indent="0">
              <a:buNone/>
              <a:defRPr/>
            </a:pPr>
            <a:r>
              <a:rPr lang="en-GB" altLang="en-US" dirty="0"/>
              <a:t>1. Personal experience. </a:t>
            </a:r>
          </a:p>
          <a:p>
            <a:pPr marL="274637" lvl="1" indent="0">
              <a:buNone/>
              <a:defRPr/>
            </a:pPr>
            <a:r>
              <a:rPr lang="en-GB" altLang="en-US" dirty="0"/>
              <a:t>2. Practical experience. </a:t>
            </a:r>
          </a:p>
          <a:p>
            <a:pPr marL="274637" lvl="1" indent="0">
              <a:buNone/>
              <a:defRPr/>
            </a:pPr>
            <a:r>
              <a:rPr lang="en-GB" altLang="en-US" dirty="0"/>
              <a:t>3. critical appraisal of literature.</a:t>
            </a:r>
          </a:p>
          <a:p>
            <a:pPr marL="274637" lvl="1" indent="0">
              <a:buNone/>
              <a:defRPr/>
            </a:pPr>
            <a:r>
              <a:rPr lang="en-GB" altLang="en-US" dirty="0"/>
              <a:t>4.Previous research. </a:t>
            </a:r>
          </a:p>
          <a:p>
            <a:pPr marL="274637" lvl="1" indent="0">
              <a:buNone/>
              <a:defRPr/>
            </a:pPr>
            <a:r>
              <a:rPr lang="en-GB" altLang="en-US" dirty="0"/>
              <a:t>5. existing theories. </a:t>
            </a:r>
          </a:p>
          <a:p>
            <a:pPr marL="274637" lvl="1" indent="0">
              <a:buNone/>
              <a:defRPr/>
            </a:pPr>
            <a:r>
              <a:rPr lang="en-GB" altLang="en-US" dirty="0"/>
              <a:t>6. Social issues. </a:t>
            </a:r>
          </a:p>
          <a:p>
            <a:pPr marL="274637" lvl="1" indent="0">
              <a:buNone/>
              <a:defRPr/>
            </a:pPr>
            <a:r>
              <a:rPr lang="en-GB" altLang="en-US" dirty="0"/>
              <a:t>7. Brainstorming. </a:t>
            </a:r>
          </a:p>
          <a:p>
            <a:pPr marL="274637" lvl="1" indent="0">
              <a:buNone/>
              <a:defRPr/>
            </a:pPr>
            <a:r>
              <a:rPr lang="en-GB" altLang="en-US" dirty="0"/>
              <a:t>8. Exposure to field situation. </a:t>
            </a:r>
          </a:p>
          <a:p>
            <a:pPr marL="274637" lvl="1" indent="0">
              <a:buNone/>
              <a:defRPr/>
            </a:pPr>
            <a:r>
              <a:rPr lang="en-GB" altLang="en-US" dirty="0"/>
              <a:t>9. Consultation with experts</a:t>
            </a:r>
            <a:endParaRPr lang="en-AU"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2">
            <a:extLst>
              <a:ext uri="{FF2B5EF4-FFF2-40B4-BE49-F238E27FC236}">
                <a16:creationId xmlns:a16="http://schemas.microsoft.com/office/drawing/2014/main" id="{0A50BB4C-B042-4328-99D5-3EA366D25137}"/>
              </a:ext>
            </a:extLst>
          </p:cNvPr>
          <p:cNvSpPr>
            <a:spLocks noGrp="1"/>
          </p:cNvSpPr>
          <p:nvPr>
            <p:ph idx="1"/>
          </p:nvPr>
        </p:nvSpPr>
        <p:spPr>
          <a:xfrm>
            <a:off x="602673" y="1143000"/>
            <a:ext cx="10099963" cy="4876800"/>
          </a:xfrm>
        </p:spPr>
        <p:txBody>
          <a:bodyPr/>
          <a:lstStyle/>
          <a:p>
            <a:r>
              <a:rPr lang="en-GB" altLang="en-US" b="1" dirty="0"/>
              <a:t>IDENTIFICATION OF RESEARCH PROBLEM</a:t>
            </a:r>
            <a:endParaRPr lang="en-GB" altLang="en-US" dirty="0"/>
          </a:p>
          <a:p>
            <a:endParaRPr lang="en-GB" altLang="en-US" dirty="0"/>
          </a:p>
          <a:p>
            <a:pPr lvl="1"/>
            <a:r>
              <a:rPr lang="en-GB" altLang="en-US" dirty="0"/>
              <a:t> Identification of the research problem is the first step. </a:t>
            </a:r>
          </a:p>
          <a:p>
            <a:pPr lvl="1"/>
            <a:endParaRPr lang="en-GB" altLang="en-US" dirty="0"/>
          </a:p>
          <a:p>
            <a:pPr lvl="1"/>
            <a:endParaRPr lang="en-GB" altLang="en-US" dirty="0"/>
          </a:p>
          <a:p>
            <a:pPr lvl="1"/>
            <a:r>
              <a:rPr lang="en-GB" altLang="en-US" dirty="0"/>
              <a:t> Generally </a:t>
            </a:r>
            <a:r>
              <a:rPr lang="en-GB" altLang="en-US" b="1" dirty="0"/>
              <a:t>a broad area is selected </a:t>
            </a:r>
            <a:r>
              <a:rPr lang="en-GB" altLang="en-US" dirty="0"/>
              <a:t>and </a:t>
            </a:r>
            <a:r>
              <a:rPr lang="en-GB" altLang="en-US" b="1" dirty="0"/>
              <a:t>then it is delimited or narrowed down </a:t>
            </a:r>
            <a:r>
              <a:rPr lang="en-GB" altLang="en-US" dirty="0"/>
              <a:t>to a </a:t>
            </a:r>
            <a:r>
              <a:rPr lang="en-GB" altLang="en-US" b="1" dirty="0"/>
              <a:t>specific one sentence statement </a:t>
            </a:r>
            <a:r>
              <a:rPr lang="en-GB" altLang="en-US" dirty="0"/>
              <a:t>of the problem.</a:t>
            </a:r>
            <a:endParaRPr lang="en-AU"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0E7047-FA89-48B3-A025-5F992F62A14A}"/>
              </a:ext>
            </a:extLst>
          </p:cNvPr>
          <p:cNvSpPr>
            <a:spLocks noGrp="1"/>
          </p:cNvSpPr>
          <p:nvPr>
            <p:ph idx="1"/>
          </p:nvPr>
        </p:nvSpPr>
        <p:spPr>
          <a:xfrm>
            <a:off x="616527" y="533400"/>
            <a:ext cx="10972800" cy="5638800"/>
          </a:xfrm>
        </p:spPr>
        <p:txBody>
          <a:bodyPr>
            <a:normAutofit/>
          </a:bodyPr>
          <a:lstStyle/>
          <a:p>
            <a:pPr marL="0" indent="0">
              <a:buNone/>
              <a:defRPr/>
            </a:pPr>
            <a:r>
              <a:rPr lang="en-GB" b="1" dirty="0"/>
              <a:t>PERSONAL EXPERIENCE </a:t>
            </a:r>
          </a:p>
          <a:p>
            <a:pPr marL="0" indent="0">
              <a:buNone/>
              <a:defRPr/>
            </a:pPr>
            <a:r>
              <a:rPr lang="en-GB" dirty="0"/>
              <a:t>• Day to day experience of the researcher serves as a good source of ideas to formulate research problem. </a:t>
            </a:r>
          </a:p>
          <a:p>
            <a:pPr marL="0" indent="0">
              <a:buNone/>
              <a:defRPr/>
            </a:pPr>
            <a:r>
              <a:rPr lang="en-GB" b="1" dirty="0"/>
              <a:t>PRACTICAL EXPERIENCE </a:t>
            </a:r>
          </a:p>
          <a:p>
            <a:pPr marL="0" indent="0">
              <a:buNone/>
              <a:defRPr/>
            </a:pPr>
            <a:r>
              <a:rPr lang="en-GB" dirty="0"/>
              <a:t>• Clinical experience provides nurses ample opportunities for problem identification. </a:t>
            </a:r>
          </a:p>
          <a:p>
            <a:pPr marL="0" indent="0">
              <a:buNone/>
              <a:defRPr/>
            </a:pPr>
            <a:r>
              <a:rPr lang="en-GB" dirty="0"/>
              <a:t>• This serves as a source for identifying research problems.</a:t>
            </a:r>
          </a:p>
          <a:p>
            <a:pPr marL="0" indent="0">
              <a:buNone/>
              <a:defRPr/>
            </a:pPr>
            <a:r>
              <a:rPr lang="en-GB" b="1" dirty="0"/>
              <a:t>CRITICAL APPRAISAL OF LITERATURE </a:t>
            </a:r>
          </a:p>
          <a:p>
            <a:pPr marL="0" indent="0">
              <a:buNone/>
              <a:defRPr/>
            </a:pPr>
            <a:r>
              <a:rPr lang="en-GB" dirty="0"/>
              <a:t>• When one looks at books, articles, summaries of clinical issues relating to the </a:t>
            </a:r>
            <a:r>
              <a:rPr lang="en-GB" b="1" dirty="0"/>
              <a:t>subject of our interest</a:t>
            </a:r>
            <a:r>
              <a:rPr lang="en-GB" dirty="0"/>
              <a:t>, pertinent questions may arise.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2">
            <a:extLst>
              <a:ext uri="{FF2B5EF4-FFF2-40B4-BE49-F238E27FC236}">
                <a16:creationId xmlns:a16="http://schemas.microsoft.com/office/drawing/2014/main" id="{A32D66A0-4F47-40CB-9CD7-D374FC011DE6}"/>
              </a:ext>
            </a:extLst>
          </p:cNvPr>
          <p:cNvSpPr>
            <a:spLocks noGrp="1"/>
          </p:cNvSpPr>
          <p:nvPr>
            <p:ph idx="1"/>
          </p:nvPr>
        </p:nvSpPr>
        <p:spPr>
          <a:xfrm>
            <a:off x="706581" y="457200"/>
            <a:ext cx="10051473" cy="6172200"/>
          </a:xfrm>
        </p:spPr>
        <p:txBody>
          <a:bodyPr>
            <a:normAutofit/>
          </a:bodyPr>
          <a:lstStyle/>
          <a:p>
            <a:pPr marL="0" indent="0" algn="just">
              <a:buNone/>
              <a:defRPr/>
            </a:pPr>
            <a:r>
              <a:rPr lang="en-GB" altLang="en-US" b="1" dirty="0"/>
              <a:t>PREVIOUS RESEARCH </a:t>
            </a:r>
          </a:p>
          <a:p>
            <a:pPr marL="0" indent="0" algn="just">
              <a:buNone/>
              <a:defRPr/>
            </a:pPr>
            <a:r>
              <a:rPr lang="en-GB" altLang="en-US" dirty="0"/>
              <a:t>• A body of knowledge is developed on a </a:t>
            </a:r>
            <a:r>
              <a:rPr lang="en-GB" altLang="en-US" b="1" dirty="0"/>
              <a:t>sound research finding</a:t>
            </a:r>
            <a:r>
              <a:rPr lang="en-GB" altLang="en-US" dirty="0"/>
              <a:t>. </a:t>
            </a:r>
          </a:p>
          <a:p>
            <a:pPr marL="0" indent="0" algn="just">
              <a:buNone/>
              <a:defRPr/>
            </a:pPr>
            <a:r>
              <a:rPr lang="en-GB" altLang="en-US" dirty="0"/>
              <a:t>• Usually at the end of the </a:t>
            </a:r>
            <a:r>
              <a:rPr lang="en-GB" altLang="en-US" b="1" dirty="0"/>
              <a:t>research problems are suggested based on the shortcoming</a:t>
            </a:r>
            <a:r>
              <a:rPr lang="en-GB" altLang="en-US" dirty="0"/>
              <a:t> of the previous research, these could be investigated</a:t>
            </a:r>
          </a:p>
          <a:p>
            <a:pPr marL="0" indent="0" algn="just">
              <a:buNone/>
              <a:defRPr/>
            </a:pPr>
            <a:endParaRPr lang="en-GB" altLang="en-US" dirty="0"/>
          </a:p>
          <a:p>
            <a:pPr marL="0" indent="0" algn="just">
              <a:buNone/>
              <a:defRPr/>
            </a:pPr>
            <a:r>
              <a:rPr lang="en-GB" altLang="en-US" b="1" dirty="0"/>
              <a:t>EXISTING THEORIES </a:t>
            </a:r>
          </a:p>
          <a:p>
            <a:pPr marL="0" indent="0" algn="just">
              <a:buNone/>
              <a:defRPr/>
            </a:pPr>
            <a:r>
              <a:rPr lang="en-GB" altLang="en-US" dirty="0"/>
              <a:t>• Research is a process of theory development and theory testing.</a:t>
            </a:r>
          </a:p>
          <a:p>
            <a:pPr marL="0" indent="0" algn="just">
              <a:buNone/>
              <a:defRPr/>
            </a:pPr>
            <a:r>
              <a:rPr lang="en-GB" altLang="en-US" dirty="0"/>
              <a:t>If an </a:t>
            </a:r>
            <a:r>
              <a:rPr lang="en-GB" altLang="en-US" b="1" dirty="0"/>
              <a:t>existing theory is used in developing a researchable problem</a:t>
            </a:r>
            <a:r>
              <a:rPr lang="en-GB" altLang="en-US" dirty="0"/>
              <a:t>, a specific statement from theory must be isolated. </a:t>
            </a:r>
          </a:p>
          <a:p>
            <a:pPr marL="0" indent="0" algn="just">
              <a:buNone/>
              <a:defRPr/>
            </a:pPr>
            <a:r>
              <a:rPr lang="en-GB" altLang="en-US" dirty="0"/>
              <a:t>• Generally a part or parts of a theory are subjected to testing in a clinical situation.</a:t>
            </a:r>
            <a:endParaRPr lang="en-AU"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2">
            <a:extLst>
              <a:ext uri="{FF2B5EF4-FFF2-40B4-BE49-F238E27FC236}">
                <a16:creationId xmlns:a16="http://schemas.microsoft.com/office/drawing/2014/main" id="{40CAAC57-3C31-4CA1-BEE3-602389D1AF60}"/>
              </a:ext>
            </a:extLst>
          </p:cNvPr>
          <p:cNvSpPr>
            <a:spLocks noGrp="1"/>
          </p:cNvSpPr>
          <p:nvPr>
            <p:ph idx="1"/>
          </p:nvPr>
        </p:nvSpPr>
        <p:spPr>
          <a:xfrm>
            <a:off x="782782" y="990600"/>
            <a:ext cx="9428018" cy="5486400"/>
          </a:xfrm>
        </p:spPr>
        <p:txBody>
          <a:bodyPr>
            <a:normAutofit lnSpcReduction="10000"/>
          </a:bodyPr>
          <a:lstStyle/>
          <a:p>
            <a:pPr marL="0" indent="0">
              <a:buNone/>
            </a:pPr>
            <a:r>
              <a:rPr lang="en-GB" altLang="en-US" dirty="0"/>
              <a:t>The testing of a theory is needed therefore they serve as a good source of research problem.</a:t>
            </a:r>
          </a:p>
          <a:p>
            <a:pPr marL="0" indent="0">
              <a:buNone/>
            </a:pPr>
            <a:r>
              <a:rPr lang="en-GB" altLang="en-US" b="1"/>
              <a:t>SOCIAL ISSUES </a:t>
            </a:r>
            <a:endParaRPr lang="en-GB" altLang="en-US" b="1" dirty="0"/>
          </a:p>
          <a:p>
            <a:pPr marL="0" indent="0">
              <a:buNone/>
            </a:pPr>
            <a:r>
              <a:rPr lang="en-GB" altLang="en-US" dirty="0"/>
              <a:t>• Sometimes issues of </a:t>
            </a:r>
            <a:r>
              <a:rPr lang="en-GB" altLang="en-US" b="1" dirty="0"/>
              <a:t>global contemporary or political issues </a:t>
            </a:r>
            <a:r>
              <a:rPr lang="en-GB" altLang="en-US" dirty="0"/>
              <a:t>of relevance are suggested. </a:t>
            </a:r>
          </a:p>
          <a:p>
            <a:pPr marL="0" indent="0">
              <a:buNone/>
            </a:pPr>
            <a:r>
              <a:rPr lang="en-GB" altLang="en-US" dirty="0"/>
              <a:t>• A idea for a research may stem from a familiarity with social concerns or controversial social issues</a:t>
            </a:r>
          </a:p>
          <a:p>
            <a:pPr marL="0" indent="0">
              <a:buNone/>
            </a:pPr>
            <a:r>
              <a:rPr lang="en-GB" altLang="en-US" b="1" dirty="0"/>
              <a:t>BRAINSTORMING</a:t>
            </a:r>
            <a:r>
              <a:rPr lang="en-GB" altLang="en-US" dirty="0"/>
              <a:t> </a:t>
            </a:r>
          </a:p>
          <a:p>
            <a:pPr marL="0" indent="0">
              <a:buNone/>
            </a:pPr>
            <a:r>
              <a:rPr lang="en-GB" altLang="en-US" dirty="0"/>
              <a:t>• Brainstorming sessions are good techniques to find new research questions.</a:t>
            </a:r>
          </a:p>
          <a:p>
            <a:pPr marL="0" indent="0">
              <a:buNone/>
            </a:pPr>
            <a:r>
              <a:rPr lang="en-GB" altLang="en-US" dirty="0"/>
              <a:t>Brainstorming refers to </a:t>
            </a:r>
            <a:r>
              <a:rPr lang="en-GB" altLang="en-US" b="1" dirty="0"/>
              <a:t>intensified discussions among interested people of the profession </a:t>
            </a:r>
            <a:r>
              <a:rPr lang="en-GB" altLang="en-US" dirty="0"/>
              <a:t>in order to find more ideas to formulate a good research problem.</a:t>
            </a:r>
            <a:endParaRPr lang="en-AU"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5 Slayt Numarası Yer Tutucusu">
            <a:extLst>
              <a:ext uri="{FF2B5EF4-FFF2-40B4-BE49-F238E27FC236}">
                <a16:creationId xmlns:a16="http://schemas.microsoft.com/office/drawing/2014/main" id="{48E91E75-F799-46A1-99C3-F577B6CBD9C3}"/>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a:spcBef>
                <a:spcPct val="0"/>
              </a:spcBef>
              <a:buClrTx/>
              <a:buSzTx/>
              <a:buFontTx/>
              <a:buNone/>
            </a:pPr>
            <a:fld id="{1E286A7F-10DD-4E17-8B24-209D1B707640}" type="slidenum">
              <a:rPr lang="en-US" altLang="en-US" sz="1400">
                <a:latin typeface="Times New Roman" panose="02020603050405020304" pitchFamily="18" charset="0"/>
              </a:rPr>
              <a:pPr algn="r">
                <a:spcBef>
                  <a:spcPct val="0"/>
                </a:spcBef>
                <a:buClrTx/>
                <a:buSzTx/>
                <a:buFontTx/>
                <a:buNone/>
              </a:pPr>
              <a:t>67</a:t>
            </a:fld>
            <a:endParaRPr lang="en-US" altLang="zh-TW" sz="1400">
              <a:latin typeface="Times New Roman" panose="02020603050405020304" pitchFamily="18" charset="0"/>
              <a:ea typeface="PMingLiU" panose="02020500000000000000" pitchFamily="18" charset="-120"/>
            </a:endParaRPr>
          </a:p>
        </p:txBody>
      </p:sp>
      <p:sp>
        <p:nvSpPr>
          <p:cNvPr id="88067" name="Rectangle 2">
            <a:extLst>
              <a:ext uri="{FF2B5EF4-FFF2-40B4-BE49-F238E27FC236}">
                <a16:creationId xmlns:a16="http://schemas.microsoft.com/office/drawing/2014/main" id="{36851114-5782-46F8-B9C5-2824EED113B5}"/>
              </a:ext>
            </a:extLst>
          </p:cNvPr>
          <p:cNvSpPr>
            <a:spLocks noGrp="1" noChangeArrowheads="1"/>
          </p:cNvSpPr>
          <p:nvPr>
            <p:ph type="title"/>
          </p:nvPr>
        </p:nvSpPr>
        <p:spPr>
          <a:xfrm>
            <a:off x="1364672" y="852055"/>
            <a:ext cx="7772400" cy="838200"/>
          </a:xfrm>
        </p:spPr>
        <p:txBody>
          <a:bodyPr>
            <a:normAutofit fontScale="90000"/>
          </a:bodyPr>
          <a:lstStyle/>
          <a:p>
            <a:pPr>
              <a:defRPr/>
            </a:pPr>
            <a:r>
              <a:rPr lang="tr-TR" altLang="zh-TW" dirty="0">
                <a:ea typeface="PMingLiU" panose="02020500000000000000" pitchFamily="18" charset="-120"/>
              </a:rPr>
              <a:t>Management </a:t>
            </a:r>
            <a:r>
              <a:rPr lang="en-US" altLang="zh-TW" dirty="0">
                <a:ea typeface="PMingLiU" panose="02020500000000000000" pitchFamily="18" charset="-120"/>
              </a:rPr>
              <a:t>Problems Mean </a:t>
            </a:r>
            <a:r>
              <a:rPr lang="tr-TR" altLang="zh-TW" dirty="0">
                <a:ea typeface="PMingLiU" panose="02020500000000000000" pitchFamily="18" charset="-120"/>
              </a:rPr>
              <a:t>Performance </a:t>
            </a:r>
            <a:r>
              <a:rPr lang="en-US" altLang="zh-TW" dirty="0">
                <a:ea typeface="PMingLiU" panose="02020500000000000000" pitchFamily="18" charset="-120"/>
              </a:rPr>
              <a:t>Gaps</a:t>
            </a:r>
          </a:p>
        </p:txBody>
      </p:sp>
      <p:sp>
        <p:nvSpPr>
          <p:cNvPr id="80900" name="Rectangle 3">
            <a:extLst>
              <a:ext uri="{FF2B5EF4-FFF2-40B4-BE49-F238E27FC236}">
                <a16:creationId xmlns:a16="http://schemas.microsoft.com/office/drawing/2014/main" id="{4A512465-1400-4CA7-99DF-5CB01A19F1CF}"/>
              </a:ext>
            </a:extLst>
          </p:cNvPr>
          <p:cNvSpPr>
            <a:spLocks noGrp="1"/>
          </p:cNvSpPr>
          <p:nvPr>
            <p:ph type="body" idx="1"/>
          </p:nvPr>
        </p:nvSpPr>
        <p:spPr>
          <a:xfrm>
            <a:off x="886691" y="2438400"/>
            <a:ext cx="10009909" cy="3733800"/>
          </a:xfrm>
        </p:spPr>
        <p:txBody>
          <a:bodyPr/>
          <a:lstStyle/>
          <a:p>
            <a:pPr lvl="1"/>
            <a:r>
              <a:rPr lang="en-US" altLang="zh-TW" b="1" i="1" dirty="0">
                <a:ea typeface="PMingLiU" panose="02020500000000000000" pitchFamily="18" charset="-120"/>
              </a:rPr>
              <a:t>Business performance is worse</a:t>
            </a:r>
            <a:r>
              <a:rPr lang="en-US" altLang="zh-TW" dirty="0">
                <a:ea typeface="PMingLiU" panose="02020500000000000000" pitchFamily="18" charset="-120"/>
              </a:rPr>
              <a:t> than expected business performance.</a:t>
            </a:r>
          </a:p>
          <a:p>
            <a:pPr lvl="1"/>
            <a:endParaRPr lang="en-US" altLang="zh-TW" dirty="0">
              <a:ea typeface="PMingLiU" panose="02020500000000000000" pitchFamily="18" charset="-120"/>
            </a:endParaRPr>
          </a:p>
          <a:p>
            <a:pPr lvl="1"/>
            <a:r>
              <a:rPr lang="en-US" altLang="zh-TW" dirty="0">
                <a:ea typeface="PMingLiU" panose="02020500000000000000" pitchFamily="18" charset="-120"/>
              </a:rPr>
              <a:t>Actual business </a:t>
            </a:r>
            <a:r>
              <a:rPr lang="en-US" altLang="zh-TW" b="1" dirty="0">
                <a:ea typeface="PMingLiU" panose="02020500000000000000" pitchFamily="18" charset="-120"/>
              </a:rPr>
              <a:t>performance is less </a:t>
            </a:r>
            <a:r>
              <a:rPr lang="en-US" altLang="zh-TW" dirty="0">
                <a:ea typeface="PMingLiU" panose="02020500000000000000" pitchFamily="18" charset="-120"/>
              </a:rPr>
              <a:t>than possible business performance.</a:t>
            </a:r>
          </a:p>
          <a:p>
            <a:pPr lvl="1"/>
            <a:endParaRPr lang="en-US" altLang="zh-TW" dirty="0">
              <a:ea typeface="PMingLiU" panose="02020500000000000000" pitchFamily="18" charset="-120"/>
            </a:endParaRPr>
          </a:p>
          <a:p>
            <a:pPr lvl="1"/>
            <a:r>
              <a:rPr lang="en-US" altLang="zh-TW" dirty="0">
                <a:ea typeface="PMingLiU" panose="02020500000000000000" pitchFamily="18" charset="-120"/>
              </a:rPr>
              <a:t>Expected business </a:t>
            </a:r>
            <a:r>
              <a:rPr lang="en-US" altLang="zh-TW" b="1" dirty="0">
                <a:ea typeface="PMingLiU" panose="02020500000000000000" pitchFamily="18" charset="-120"/>
              </a:rPr>
              <a:t>performance is greater </a:t>
            </a:r>
            <a:r>
              <a:rPr lang="en-US" altLang="zh-TW" dirty="0">
                <a:ea typeface="PMingLiU" panose="02020500000000000000" pitchFamily="18" charset="-120"/>
              </a:rPr>
              <a:t>than possible business performance.</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F6D94507-5460-49D9-B208-EA4FD0B9FE53}"/>
              </a:ext>
            </a:extLst>
          </p:cNvPr>
          <p:cNvSpPr>
            <a:spLocks noGrp="1" noChangeArrowheads="1"/>
          </p:cNvSpPr>
          <p:nvPr>
            <p:ph type="title" idx="4294967295"/>
          </p:nvPr>
        </p:nvSpPr>
        <p:spPr>
          <a:xfrm>
            <a:off x="2819400" y="838200"/>
            <a:ext cx="6172200" cy="696516"/>
          </a:xfrm>
          <a:ln>
            <a:miter lim="800000"/>
            <a:headEnd/>
            <a:tailEnd/>
          </a:ln>
        </p:spPr>
        <p:txBody>
          <a:bodyPr>
            <a:normAutofit/>
            <a:scene3d>
              <a:camera prst="orthographicFront"/>
              <a:lightRig rig="soft" dir="t">
                <a:rot lat="0" lon="0" rev="2400000"/>
              </a:lightRig>
            </a:scene3d>
            <a:sp3d>
              <a:bevelT w="19050" h="12700"/>
            </a:sp3d>
          </a:bodyPr>
          <a:lstStyle/>
          <a:p>
            <a:pPr marL="40481" indent="-40481">
              <a:defRPr/>
            </a:pPr>
            <a:r>
              <a:rPr lang="en-US" dirty="0">
                <a:solidFill>
                  <a:schemeClr val="tx1"/>
                </a:solidFill>
                <a:effectLst>
                  <a:outerShdw blurRad="38100" dist="38100" dir="2700000" algn="tl">
                    <a:srgbClr val="FFFFFF"/>
                  </a:outerShdw>
                </a:effectLst>
              </a:rPr>
              <a:t>Statement of Problem</a:t>
            </a:r>
          </a:p>
        </p:txBody>
      </p:sp>
      <p:sp>
        <p:nvSpPr>
          <p:cNvPr id="27651" name="Rectangle 3">
            <a:extLst>
              <a:ext uri="{FF2B5EF4-FFF2-40B4-BE49-F238E27FC236}">
                <a16:creationId xmlns:a16="http://schemas.microsoft.com/office/drawing/2014/main" id="{B917E7EE-10FB-4B23-B030-B6FFC227F483}"/>
              </a:ext>
            </a:extLst>
          </p:cNvPr>
          <p:cNvSpPr>
            <a:spLocks noGrp="1" noChangeArrowheads="1"/>
          </p:cNvSpPr>
          <p:nvPr>
            <p:ph type="body" idx="4294967295"/>
          </p:nvPr>
        </p:nvSpPr>
        <p:spPr>
          <a:xfrm>
            <a:off x="2362200" y="1828801"/>
            <a:ext cx="8728364" cy="3687763"/>
          </a:xfrm>
        </p:spPr>
        <p:txBody>
          <a:bodyPr>
            <a:normAutofit fontScale="77500" lnSpcReduction="20000"/>
          </a:bodyPr>
          <a:lstStyle/>
          <a:p>
            <a:pPr>
              <a:lnSpc>
                <a:spcPct val="80000"/>
              </a:lnSpc>
              <a:defRPr/>
            </a:pPr>
            <a:r>
              <a:rPr lang="en-US" dirty="0">
                <a:effectLst>
                  <a:outerShdw blurRad="38100" dist="38100" dir="2700000" algn="tl">
                    <a:srgbClr val="FFFFFF"/>
                  </a:outerShdw>
                </a:effectLst>
              </a:rPr>
              <a:t>Proposed research topic should have a genuine need for investigation.</a:t>
            </a:r>
          </a:p>
          <a:p>
            <a:pPr>
              <a:lnSpc>
                <a:spcPct val="80000"/>
              </a:lnSpc>
              <a:defRPr/>
            </a:pPr>
            <a:r>
              <a:rPr lang="en-US" dirty="0">
                <a:effectLst>
                  <a:outerShdw blurRad="38100" dist="38100" dir="2700000" algn="tl">
                    <a:srgbClr val="FFFFFF"/>
                  </a:outerShdw>
                </a:effectLst>
              </a:rPr>
              <a:t>Do the following need an investigation ?</a:t>
            </a:r>
          </a:p>
          <a:p>
            <a:pPr>
              <a:lnSpc>
                <a:spcPct val="80000"/>
              </a:lnSpc>
              <a:defRPr/>
            </a:pPr>
            <a:endParaRPr lang="en-US" dirty="0">
              <a:effectLst>
                <a:outerShdw blurRad="38100" dist="38100" dir="2700000" algn="tl">
                  <a:srgbClr val="FFFFFF"/>
                </a:outerShdw>
              </a:effectLst>
            </a:endParaRPr>
          </a:p>
          <a:p>
            <a:pPr>
              <a:lnSpc>
                <a:spcPct val="80000"/>
              </a:lnSpc>
              <a:defRPr/>
            </a:pPr>
            <a:r>
              <a:rPr lang="en-US" b="1" dirty="0">
                <a:effectLst>
                  <a:outerShdw blurRad="38100" dist="38100" dir="2700000" algn="tl">
                    <a:srgbClr val="FFFFFF"/>
                  </a:outerShdw>
                </a:effectLst>
              </a:rPr>
              <a:t>High turn over of employees </a:t>
            </a:r>
            <a:r>
              <a:rPr lang="en-US" dirty="0">
                <a:effectLst>
                  <a:outerShdw blurRad="38100" dist="38100" dir="2700000" algn="tl">
                    <a:srgbClr val="FFFFFF"/>
                  </a:outerShdw>
                </a:effectLst>
              </a:rPr>
              <a:t>of a reputed five star hotel affecting its revenue.</a:t>
            </a:r>
          </a:p>
          <a:p>
            <a:pPr>
              <a:lnSpc>
                <a:spcPct val="80000"/>
              </a:lnSpc>
              <a:defRPr/>
            </a:pPr>
            <a:endParaRPr lang="en-US" dirty="0">
              <a:effectLst>
                <a:outerShdw blurRad="38100" dist="38100" dir="2700000" algn="tl">
                  <a:srgbClr val="FFFFFF"/>
                </a:outerShdw>
              </a:effectLst>
            </a:endParaRPr>
          </a:p>
          <a:p>
            <a:pPr>
              <a:lnSpc>
                <a:spcPct val="80000"/>
              </a:lnSpc>
              <a:defRPr/>
            </a:pPr>
            <a:r>
              <a:rPr lang="en-US" dirty="0">
                <a:effectLst>
                  <a:outerShdw blurRad="38100" dist="38100" dir="2700000" algn="tl">
                    <a:srgbClr val="FFFFFF"/>
                  </a:outerShdw>
                </a:effectLst>
              </a:rPr>
              <a:t>An increasing trend of </a:t>
            </a:r>
            <a:r>
              <a:rPr lang="en-US" b="1" dirty="0">
                <a:effectLst>
                  <a:outerShdw blurRad="38100" dist="38100" dir="2700000" algn="tl">
                    <a:srgbClr val="FFFFFF"/>
                  </a:outerShdw>
                </a:effectLst>
              </a:rPr>
              <a:t>farmers’ suicides</a:t>
            </a:r>
            <a:r>
              <a:rPr lang="en-US" dirty="0">
                <a:effectLst>
                  <a:outerShdw blurRad="38100" dist="38100" dir="2700000" algn="tl">
                    <a:srgbClr val="FFFFFF"/>
                  </a:outerShdw>
                </a:effectLst>
              </a:rPr>
              <a:t> in a particular region.</a:t>
            </a:r>
          </a:p>
          <a:p>
            <a:pPr>
              <a:lnSpc>
                <a:spcPct val="80000"/>
              </a:lnSpc>
              <a:defRPr/>
            </a:pPr>
            <a:endParaRPr lang="en-US" dirty="0">
              <a:effectLst>
                <a:outerShdw blurRad="38100" dist="38100" dir="2700000" algn="tl">
                  <a:srgbClr val="FFFFFF"/>
                </a:outerShdw>
              </a:effectLst>
            </a:endParaRPr>
          </a:p>
          <a:p>
            <a:pPr>
              <a:lnSpc>
                <a:spcPct val="80000"/>
              </a:lnSpc>
              <a:defRPr/>
            </a:pPr>
            <a:r>
              <a:rPr lang="en-US" b="1" dirty="0">
                <a:effectLst>
                  <a:outerShdw blurRad="38100" dist="38100" dir="2700000" algn="tl">
                    <a:srgbClr val="FFFFFF"/>
                  </a:outerShdw>
                </a:effectLst>
              </a:rPr>
              <a:t>Decelerating sales </a:t>
            </a:r>
            <a:r>
              <a:rPr lang="en-US" dirty="0">
                <a:effectLst>
                  <a:outerShdw blurRad="38100" dist="38100" dir="2700000" algn="tl">
                    <a:srgbClr val="FFFFFF"/>
                  </a:outerShdw>
                </a:effectLst>
              </a:rPr>
              <a:t>trend of a well known and popular automobile company affecting its sales revenue.</a:t>
            </a:r>
          </a:p>
          <a:p>
            <a:pPr algn="ctr">
              <a:lnSpc>
                <a:spcPct val="80000"/>
              </a:lnSpc>
              <a:defRPr/>
            </a:pPr>
            <a:r>
              <a:rPr lang="en-US" dirty="0">
                <a:effectLst>
                  <a:outerShdw blurRad="38100" dist="38100" dir="2700000" algn="tl">
                    <a:srgbClr val="FFFFFF"/>
                  </a:outerShdw>
                </a:effectLst>
              </a:rPr>
              <a:t>Yes</a:t>
            </a:r>
          </a:p>
          <a:p>
            <a:pPr>
              <a:lnSpc>
                <a:spcPct val="80000"/>
              </a:lnSpc>
              <a:defRPr/>
            </a:pPr>
            <a:endParaRPr lang="en-US" dirty="0">
              <a:effectLst>
                <a:outerShdw blurRad="38100" dist="38100" dir="2700000" algn="tl">
                  <a:srgbClr val="FFFFFF"/>
                </a:outerShdw>
              </a:effectLst>
            </a:endParaRPr>
          </a:p>
          <a:p>
            <a:pPr>
              <a:lnSpc>
                <a:spcPct val="80000"/>
              </a:lnSpc>
              <a:defRPr/>
            </a:pPr>
            <a:endParaRPr lang="en-US" dirty="0">
              <a:effectLst>
                <a:outerShdw blurRad="38100" dist="38100" dir="2700000" algn="tl">
                  <a:srgbClr val="FFFFFF"/>
                </a:outerShdw>
              </a:effectLst>
            </a:endParaRPr>
          </a:p>
        </p:txBody>
      </p:sp>
    </p:spTree>
  </p:cSld>
  <p:clrMapOvr>
    <a:masterClrMapping/>
  </p:clrMapOvr>
  <p:transition spd="slow" advTm="4766">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1000"/>
                                        <p:tgtEl>
                                          <p:spTgt spid="27650"/>
                                        </p:tgtEl>
                                      </p:cBhvr>
                                    </p:animEffect>
                                    <p:anim calcmode="lin" valueType="num">
                                      <p:cBhvr>
                                        <p:cTn id="8" dur="1000" fill="hold"/>
                                        <p:tgtEl>
                                          <p:spTgt spid="27650"/>
                                        </p:tgtEl>
                                        <p:attrNameLst>
                                          <p:attrName>ppt_x</p:attrName>
                                        </p:attrNameLst>
                                      </p:cBhvr>
                                      <p:tavLst>
                                        <p:tav tm="0">
                                          <p:val>
                                            <p:strVal val="#ppt_x"/>
                                          </p:val>
                                        </p:tav>
                                        <p:tav tm="100000">
                                          <p:val>
                                            <p:strVal val="#ppt_x"/>
                                          </p:val>
                                        </p:tav>
                                      </p:tavLst>
                                    </p:anim>
                                    <p:anim calcmode="lin" valueType="num">
                                      <p:cBhvr>
                                        <p:cTn id="9" dur="898" decel="100000" fill="hold"/>
                                        <p:tgtEl>
                                          <p:spTgt spid="27650"/>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27650"/>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27651">
                                            <p:txEl>
                                              <p:pRg st="0" end="0"/>
                                            </p:txEl>
                                          </p:spTgt>
                                        </p:tgtEl>
                                        <p:attrNameLst>
                                          <p:attrName>style.visibility</p:attrName>
                                        </p:attrNameLst>
                                      </p:cBhvr>
                                      <p:to>
                                        <p:strVal val="visible"/>
                                      </p:to>
                                    </p:set>
                                    <p:animEffect transition="in" filter="fade">
                                      <p:cBhvr>
                                        <p:cTn id="15" dur="1000"/>
                                        <p:tgtEl>
                                          <p:spTgt spid="27651">
                                            <p:txEl>
                                              <p:pRg st="0" end="0"/>
                                            </p:txEl>
                                          </p:spTgt>
                                        </p:tgtEl>
                                      </p:cBhvr>
                                    </p:animEffect>
                                    <p:anim calcmode="lin" valueType="num">
                                      <p:cBhvr>
                                        <p:cTn id="16" dur="10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27651">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27651">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7651">
                                            <p:txEl>
                                              <p:pRg st="1" end="1"/>
                                            </p:txEl>
                                          </p:spTgt>
                                        </p:tgtEl>
                                        <p:attrNameLst>
                                          <p:attrName>style.visibility</p:attrName>
                                        </p:attrNameLst>
                                      </p:cBhvr>
                                      <p:to>
                                        <p:strVal val="visible"/>
                                      </p:to>
                                    </p:set>
                                    <p:animEffect transition="in" filter="fade">
                                      <p:cBhvr>
                                        <p:cTn id="23" dur="1000"/>
                                        <p:tgtEl>
                                          <p:spTgt spid="27651">
                                            <p:txEl>
                                              <p:pRg st="1" end="1"/>
                                            </p:txEl>
                                          </p:spTgt>
                                        </p:tgtEl>
                                      </p:cBhvr>
                                    </p:animEffect>
                                    <p:anim calcmode="lin" valueType="num">
                                      <p:cBhvr>
                                        <p:cTn id="24" dur="10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27651">
                                            <p:txEl>
                                              <p:pRg st="1" end="1"/>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27651">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27651">
                                            <p:txEl>
                                              <p:pRg st="3" end="3"/>
                                            </p:txEl>
                                          </p:spTgt>
                                        </p:tgtEl>
                                        <p:attrNameLst>
                                          <p:attrName>style.visibility</p:attrName>
                                        </p:attrNameLst>
                                      </p:cBhvr>
                                      <p:to>
                                        <p:strVal val="visible"/>
                                      </p:to>
                                    </p:set>
                                    <p:animEffect transition="in" filter="fade">
                                      <p:cBhvr>
                                        <p:cTn id="31" dur="1000"/>
                                        <p:tgtEl>
                                          <p:spTgt spid="27651">
                                            <p:txEl>
                                              <p:pRg st="3" end="3"/>
                                            </p:txEl>
                                          </p:spTgt>
                                        </p:tgtEl>
                                      </p:cBhvr>
                                    </p:animEffect>
                                    <p:anim calcmode="lin" valueType="num">
                                      <p:cBhvr>
                                        <p:cTn id="32" dur="1000" fill="hold"/>
                                        <p:tgtEl>
                                          <p:spTgt spid="27651">
                                            <p:txEl>
                                              <p:pRg st="3" end="3"/>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27651">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27651">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7651">
                                            <p:txEl>
                                              <p:pRg st="5" end="5"/>
                                            </p:txEl>
                                          </p:spTgt>
                                        </p:tgtEl>
                                        <p:attrNameLst>
                                          <p:attrName>style.visibility</p:attrName>
                                        </p:attrNameLst>
                                      </p:cBhvr>
                                      <p:to>
                                        <p:strVal val="visible"/>
                                      </p:to>
                                    </p:set>
                                    <p:animEffect transition="in" filter="fade">
                                      <p:cBhvr>
                                        <p:cTn id="39" dur="1000"/>
                                        <p:tgtEl>
                                          <p:spTgt spid="27651">
                                            <p:txEl>
                                              <p:pRg st="5" end="5"/>
                                            </p:txEl>
                                          </p:spTgt>
                                        </p:tgtEl>
                                      </p:cBhvr>
                                    </p:animEffect>
                                    <p:anim calcmode="lin" valueType="num">
                                      <p:cBhvr>
                                        <p:cTn id="40" dur="10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27651">
                                            <p:txEl>
                                              <p:pRg st="5" end="5"/>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27651">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27651">
                                            <p:txEl>
                                              <p:pRg st="7" end="7"/>
                                            </p:txEl>
                                          </p:spTgt>
                                        </p:tgtEl>
                                        <p:attrNameLst>
                                          <p:attrName>style.visibility</p:attrName>
                                        </p:attrNameLst>
                                      </p:cBhvr>
                                      <p:to>
                                        <p:strVal val="visible"/>
                                      </p:to>
                                    </p:set>
                                    <p:animEffect transition="in" filter="fade">
                                      <p:cBhvr>
                                        <p:cTn id="47" dur="1000"/>
                                        <p:tgtEl>
                                          <p:spTgt spid="27651">
                                            <p:txEl>
                                              <p:pRg st="7" end="7"/>
                                            </p:txEl>
                                          </p:spTgt>
                                        </p:tgtEl>
                                      </p:cBhvr>
                                    </p:animEffect>
                                    <p:anim calcmode="lin" valueType="num">
                                      <p:cBhvr>
                                        <p:cTn id="48" dur="1000" fill="hold"/>
                                        <p:tgtEl>
                                          <p:spTgt spid="27651">
                                            <p:txEl>
                                              <p:pRg st="7" end="7"/>
                                            </p:txEl>
                                          </p:spTgt>
                                        </p:tgtEl>
                                        <p:attrNameLst>
                                          <p:attrName>ppt_x</p:attrName>
                                        </p:attrNameLst>
                                      </p:cBhvr>
                                      <p:tavLst>
                                        <p:tav tm="0">
                                          <p:val>
                                            <p:strVal val="#ppt_x"/>
                                          </p:val>
                                        </p:tav>
                                        <p:tav tm="100000">
                                          <p:val>
                                            <p:strVal val="#ppt_x"/>
                                          </p:val>
                                        </p:tav>
                                      </p:tavLst>
                                    </p:anim>
                                    <p:anim calcmode="lin" valueType="num">
                                      <p:cBhvr>
                                        <p:cTn id="49" dur="898" decel="100000" fill="hold"/>
                                        <p:tgtEl>
                                          <p:spTgt spid="27651">
                                            <p:txEl>
                                              <p:pRg st="7" end="7"/>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898"/>
                                          </p:stCondLst>
                                        </p:cTn>
                                        <p:tgtEl>
                                          <p:spTgt spid="27651">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7651">
                                            <p:txEl>
                                              <p:pRg st="8" end="8"/>
                                            </p:txEl>
                                          </p:spTgt>
                                        </p:tgtEl>
                                        <p:attrNameLst>
                                          <p:attrName>style.visibility</p:attrName>
                                        </p:attrNameLst>
                                      </p:cBhvr>
                                      <p:to>
                                        <p:strVal val="visible"/>
                                      </p:to>
                                    </p:set>
                                    <p:animEffect transition="in" filter="fade">
                                      <p:cBhvr>
                                        <p:cTn id="55" dur="1000"/>
                                        <p:tgtEl>
                                          <p:spTgt spid="27651">
                                            <p:txEl>
                                              <p:pRg st="8" end="8"/>
                                            </p:txEl>
                                          </p:spTgt>
                                        </p:tgtEl>
                                      </p:cBhvr>
                                    </p:animEffect>
                                    <p:anim calcmode="lin" valueType="num">
                                      <p:cBhvr>
                                        <p:cTn id="56" dur="1000" fill="hold"/>
                                        <p:tgtEl>
                                          <p:spTgt spid="27651">
                                            <p:txEl>
                                              <p:pRg st="8" end="8"/>
                                            </p:txEl>
                                          </p:spTgt>
                                        </p:tgtEl>
                                        <p:attrNameLst>
                                          <p:attrName>ppt_x</p:attrName>
                                        </p:attrNameLst>
                                      </p:cBhvr>
                                      <p:tavLst>
                                        <p:tav tm="0">
                                          <p:val>
                                            <p:strVal val="#ppt_x"/>
                                          </p:val>
                                        </p:tav>
                                        <p:tav tm="100000">
                                          <p:val>
                                            <p:strVal val="#ppt_x"/>
                                          </p:val>
                                        </p:tav>
                                      </p:tavLst>
                                    </p:anim>
                                    <p:anim calcmode="lin" valueType="num">
                                      <p:cBhvr>
                                        <p:cTn id="57" dur="898" decel="100000" fill="hold"/>
                                        <p:tgtEl>
                                          <p:spTgt spid="27651">
                                            <p:txEl>
                                              <p:pRg st="8" end="8"/>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898"/>
                                          </p:stCondLst>
                                        </p:cTn>
                                        <p:tgtEl>
                                          <p:spTgt spid="27651">
                                            <p:txEl>
                                              <p:pRg st="8" end="8"/>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2" name="Rectangle 4">
            <a:extLst>
              <a:ext uri="{FF2B5EF4-FFF2-40B4-BE49-F238E27FC236}">
                <a16:creationId xmlns:a16="http://schemas.microsoft.com/office/drawing/2014/main" id="{6BA018BA-3EFA-485B-9868-F08252659C17}"/>
              </a:ext>
            </a:extLst>
          </p:cNvPr>
          <p:cNvSpPr>
            <a:spLocks noGrp="1" noChangeArrowheads="1"/>
          </p:cNvSpPr>
          <p:nvPr/>
        </p:nvSpPr>
        <p:spPr bwMode="auto">
          <a:xfrm>
            <a:off x="3009900" y="1065213"/>
            <a:ext cx="6172200" cy="855662"/>
          </a:xfrm>
          <a:prstGeom prst="rect">
            <a:avLst/>
          </a:prstGeom>
          <a:noFill/>
          <a:ln w="9525">
            <a:solidFill>
              <a:srgbClr val="000000"/>
            </a:solidFill>
            <a:miter lim="800000"/>
            <a:headEnd/>
            <a:tailEnd/>
          </a:ln>
          <a:effectLst/>
        </p:spPr>
        <p:txBody>
          <a:bodyPr anchor="ctr" anchorCtr="1"/>
          <a:lstStyle/>
          <a:p>
            <a:pPr algn="ctr">
              <a:defRPr/>
            </a:pPr>
            <a:r>
              <a:rPr lang="en-US" sz="2400" b="1" u="sng" dirty="0">
                <a:effectLst>
                  <a:outerShdw blurRad="38100" dist="38100" dir="2700000" algn="tl">
                    <a:srgbClr val="000000"/>
                  </a:outerShdw>
                </a:effectLst>
                <a:latin typeface="Times New Roman" pitchFamily="18" charset="0"/>
              </a:rPr>
              <a:t>RESEARCH  PROBLEM</a:t>
            </a:r>
          </a:p>
        </p:txBody>
      </p:sp>
      <p:sp>
        <p:nvSpPr>
          <p:cNvPr id="87043" name="Rectangle 5">
            <a:extLst>
              <a:ext uri="{FF2B5EF4-FFF2-40B4-BE49-F238E27FC236}">
                <a16:creationId xmlns:a16="http://schemas.microsoft.com/office/drawing/2014/main" id="{46898A41-6D63-4ACA-80D3-0F707BF02CCF}"/>
              </a:ext>
            </a:extLst>
          </p:cNvPr>
          <p:cNvSpPr>
            <a:spLocks noGrp="1" noChangeArrowheads="1"/>
          </p:cNvSpPr>
          <p:nvPr/>
        </p:nvSpPr>
        <p:spPr bwMode="auto">
          <a:xfrm>
            <a:off x="2971800" y="2393950"/>
            <a:ext cx="70485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100">
                <a:latin typeface="Times New Roman" panose="02020603050405020304" pitchFamily="18" charset="0"/>
              </a:rPr>
              <a:t>What is a research problem?</a:t>
            </a:r>
          </a:p>
          <a:p>
            <a:pPr>
              <a:buClr>
                <a:srgbClr val="F1FB33"/>
              </a:buClr>
              <a:buSzPct val="79000"/>
              <a:buFont typeface="Wingdings" panose="05000000000000000000" pitchFamily="2" charset="2"/>
              <a:buChar char="v"/>
            </a:pPr>
            <a:endParaRPr lang="en-US" altLang="en-US" sz="2100">
              <a:latin typeface="Times New Roman" panose="02020603050405020304" pitchFamily="18" charset="0"/>
            </a:endParaRPr>
          </a:p>
          <a:p>
            <a:pPr>
              <a:buClr>
                <a:srgbClr val="F1FB33"/>
              </a:buClr>
              <a:buSzPct val="79000"/>
              <a:buFont typeface="Wingdings" panose="05000000000000000000" pitchFamily="2" charset="2"/>
              <a:buChar char="v"/>
            </a:pPr>
            <a:r>
              <a:rPr lang="en-US" altLang="en-US" sz="2100">
                <a:latin typeface="Times New Roman" panose="02020603050405020304" pitchFamily="18" charset="0"/>
              </a:rPr>
              <a:t> The term ‘problem’ means a </a:t>
            </a:r>
            <a:r>
              <a:rPr lang="en-US" altLang="en-US" sz="2100" b="1">
                <a:latin typeface="Times New Roman" panose="02020603050405020304" pitchFamily="18" charset="0"/>
              </a:rPr>
              <a:t>question or issue </a:t>
            </a:r>
            <a:r>
              <a:rPr lang="en-US" altLang="en-US" sz="2100">
                <a:latin typeface="Times New Roman" panose="02020603050405020304" pitchFamily="18" charset="0"/>
              </a:rPr>
              <a:t>to be examined.</a:t>
            </a:r>
          </a:p>
          <a:p>
            <a:pPr>
              <a:buClr>
                <a:srgbClr val="F1FB33"/>
              </a:buClr>
              <a:buSzPct val="79000"/>
            </a:pPr>
            <a:r>
              <a:rPr lang="en-US" altLang="en-US" sz="2100">
                <a:latin typeface="Times New Roman" panose="02020603050405020304" pitchFamily="18" charset="0"/>
              </a:rPr>
              <a:t>.</a:t>
            </a:r>
          </a:p>
          <a:p>
            <a:endParaRPr lang="en-US" altLang="en-US" sz="2100">
              <a:latin typeface="Times New Roman" panose="02020603050405020304" pitchFamily="18" charset="0"/>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6">
            <a:extLst>
              <a:ext uri="{FF2B5EF4-FFF2-40B4-BE49-F238E27FC236}">
                <a16:creationId xmlns:a16="http://schemas.microsoft.com/office/drawing/2014/main" id="{6680F1D3-7650-4307-A001-0163AD371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Diagram&#10;&#10;Description automatically generated with medium confidence"/>
          <p:cNvPicPr>
            <a:picLocks noChangeAspect="1"/>
          </p:cNvPicPr>
          <p:nvPr/>
        </p:nvPicPr>
        <p:blipFill rotWithShape="1">
          <a:blip r:embed="rId2">
            <a:extLst>
              <a:ext uri="{28A0092B-C50C-407E-A947-70E740481C1C}">
                <a14:useLocalDpi xmlns:a14="http://schemas.microsoft.com/office/drawing/2010/main" val="0"/>
              </a:ext>
            </a:extLst>
          </a:blip>
          <a:srcRect r="1364" b="2"/>
          <a:stretch/>
        </p:blipFill>
        <p:spPr>
          <a:xfrm>
            <a:off x="1695450" y="283941"/>
            <a:ext cx="8801100" cy="5955873"/>
          </a:xfrm>
          <a:custGeom>
            <a:avLst/>
            <a:gdLst/>
            <a:ahLst/>
            <a:cxnLst/>
            <a:rect l="l" t="t" r="r" b="b"/>
            <a:pathLst>
              <a:path w="8678780" h="5873097">
                <a:moveTo>
                  <a:pt x="1379513" y="25"/>
                </a:moveTo>
                <a:cubicBezTo>
                  <a:pt x="1399326" y="458"/>
                  <a:pt x="1419819" y="6516"/>
                  <a:pt x="1438386" y="8439"/>
                </a:cubicBezTo>
                <a:cubicBezTo>
                  <a:pt x="1848256" y="51517"/>
                  <a:pt x="2258124" y="98056"/>
                  <a:pt x="2668443" y="139209"/>
                </a:cubicBezTo>
                <a:cubicBezTo>
                  <a:pt x="3052045" y="177671"/>
                  <a:pt x="3438361" y="186516"/>
                  <a:pt x="3823773" y="206516"/>
                </a:cubicBezTo>
                <a:cubicBezTo>
                  <a:pt x="4290252" y="230748"/>
                  <a:pt x="4755825" y="264980"/>
                  <a:pt x="5219588" y="318825"/>
                </a:cubicBezTo>
                <a:cubicBezTo>
                  <a:pt x="5541595" y="356518"/>
                  <a:pt x="5866772" y="382670"/>
                  <a:pt x="6193307" y="352672"/>
                </a:cubicBezTo>
                <a:cubicBezTo>
                  <a:pt x="6209610" y="351131"/>
                  <a:pt x="6228180" y="346134"/>
                  <a:pt x="6241767" y="351131"/>
                </a:cubicBezTo>
                <a:cubicBezTo>
                  <a:pt x="6400280" y="407287"/>
                  <a:pt x="6573284" y="366901"/>
                  <a:pt x="6737683" y="402287"/>
                </a:cubicBezTo>
                <a:cubicBezTo>
                  <a:pt x="6695564" y="538826"/>
                  <a:pt x="6514862" y="527670"/>
                  <a:pt x="6412962" y="622288"/>
                </a:cubicBezTo>
                <a:cubicBezTo>
                  <a:pt x="6579172" y="659979"/>
                  <a:pt x="6728627" y="698057"/>
                  <a:pt x="6880346" y="726518"/>
                </a:cubicBezTo>
                <a:cubicBezTo>
                  <a:pt x="7041122" y="756519"/>
                  <a:pt x="7177442" y="837673"/>
                  <a:pt x="7334594" y="873826"/>
                </a:cubicBezTo>
                <a:cubicBezTo>
                  <a:pt x="7368112" y="881518"/>
                  <a:pt x="7408419" y="908442"/>
                  <a:pt x="7420192" y="934596"/>
                </a:cubicBezTo>
                <a:cubicBezTo>
                  <a:pt x="7458235" y="1019211"/>
                  <a:pt x="8217735" y="1256521"/>
                  <a:pt x="8128063" y="1331904"/>
                </a:cubicBezTo>
                <a:cubicBezTo>
                  <a:pt x="8090926" y="1363059"/>
                  <a:pt x="8042918" y="1385367"/>
                  <a:pt x="7992648" y="1416136"/>
                </a:cubicBezTo>
                <a:cubicBezTo>
                  <a:pt x="8068283" y="1474214"/>
                  <a:pt x="8153426" y="1499598"/>
                  <a:pt x="8244004" y="1516906"/>
                </a:cubicBezTo>
                <a:cubicBezTo>
                  <a:pt x="8271178" y="1522290"/>
                  <a:pt x="8297900" y="1533059"/>
                  <a:pt x="8300615" y="1559214"/>
                </a:cubicBezTo>
                <a:cubicBezTo>
                  <a:pt x="8303332" y="1586521"/>
                  <a:pt x="8275706" y="1597289"/>
                  <a:pt x="8252610" y="1609983"/>
                </a:cubicBezTo>
                <a:cubicBezTo>
                  <a:pt x="8220454" y="1627674"/>
                  <a:pt x="8189205" y="1643059"/>
                  <a:pt x="8148444" y="1645368"/>
                </a:cubicBezTo>
                <a:cubicBezTo>
                  <a:pt x="8081415" y="1648828"/>
                  <a:pt x="8049262" y="1698059"/>
                  <a:pt x="8010314" y="1734983"/>
                </a:cubicBezTo>
                <a:cubicBezTo>
                  <a:pt x="7988574" y="1755753"/>
                  <a:pt x="7977704" y="1797675"/>
                  <a:pt x="8015746" y="1804984"/>
                </a:cubicBezTo>
                <a:cubicBezTo>
                  <a:pt x="8107232" y="1822675"/>
                  <a:pt x="8099984" y="1873831"/>
                  <a:pt x="8097722" y="1931908"/>
                </a:cubicBezTo>
                <a:cubicBezTo>
                  <a:pt x="8094550" y="2003830"/>
                  <a:pt x="8040654" y="2036908"/>
                  <a:pt x="7974534" y="2064601"/>
                </a:cubicBezTo>
                <a:cubicBezTo>
                  <a:pt x="7951888" y="2074215"/>
                  <a:pt x="7919734" y="2073829"/>
                  <a:pt x="7911128" y="2103831"/>
                </a:cubicBezTo>
                <a:cubicBezTo>
                  <a:pt x="7948266" y="2132293"/>
                  <a:pt x="7993555" y="2109215"/>
                  <a:pt x="8033411" y="2117292"/>
                </a:cubicBezTo>
                <a:cubicBezTo>
                  <a:pt x="8066471" y="2123831"/>
                  <a:pt x="8121271" y="2120370"/>
                  <a:pt x="8075982" y="2172677"/>
                </a:cubicBezTo>
                <a:cubicBezTo>
                  <a:pt x="8062847" y="2187676"/>
                  <a:pt x="8078246" y="2199215"/>
                  <a:pt x="8095004" y="2200369"/>
                </a:cubicBezTo>
                <a:cubicBezTo>
                  <a:pt x="8229060" y="2212293"/>
                  <a:pt x="8167466" y="2318063"/>
                  <a:pt x="8210492" y="2373833"/>
                </a:cubicBezTo>
                <a:cubicBezTo>
                  <a:pt x="8222264" y="2389215"/>
                  <a:pt x="8209584" y="2415754"/>
                  <a:pt x="8191016" y="2422293"/>
                </a:cubicBezTo>
                <a:cubicBezTo>
                  <a:pt x="8072357" y="2465372"/>
                  <a:pt x="8056054" y="2568063"/>
                  <a:pt x="7998536" y="2656525"/>
                </a:cubicBezTo>
                <a:cubicBezTo>
                  <a:pt x="8061036" y="2691525"/>
                  <a:pt x="8135764" y="2699217"/>
                  <a:pt x="8203244" y="2721909"/>
                </a:cubicBezTo>
                <a:cubicBezTo>
                  <a:pt x="8273442" y="2745756"/>
                  <a:pt x="8273442" y="2763447"/>
                  <a:pt x="8215472" y="2832678"/>
                </a:cubicBezTo>
                <a:cubicBezTo>
                  <a:pt x="8366284" y="2847680"/>
                  <a:pt x="8366284" y="2847680"/>
                  <a:pt x="8319638" y="2956526"/>
                </a:cubicBezTo>
                <a:cubicBezTo>
                  <a:pt x="8445996" y="2966525"/>
                  <a:pt x="8529327" y="3018064"/>
                  <a:pt x="8548800" y="3130757"/>
                </a:cubicBezTo>
                <a:cubicBezTo>
                  <a:pt x="8558311" y="3185372"/>
                  <a:pt x="8615377" y="3211141"/>
                  <a:pt x="8678780" y="3247679"/>
                </a:cubicBezTo>
                <a:cubicBezTo>
                  <a:pt x="8599978" y="3283066"/>
                  <a:pt x="8546537" y="3356911"/>
                  <a:pt x="8454599" y="3278833"/>
                </a:cubicBezTo>
                <a:cubicBezTo>
                  <a:pt x="8421087" y="3250373"/>
                  <a:pt x="8424254" y="3286526"/>
                  <a:pt x="8419728" y="3296911"/>
                </a:cubicBezTo>
                <a:cubicBezTo>
                  <a:pt x="8408859" y="3322295"/>
                  <a:pt x="8431501" y="3339218"/>
                  <a:pt x="8446448" y="3358448"/>
                </a:cubicBezTo>
                <a:cubicBezTo>
                  <a:pt x="8460939" y="3377681"/>
                  <a:pt x="8478149" y="3398064"/>
                  <a:pt x="8482226" y="3419605"/>
                </a:cubicBezTo>
                <a:cubicBezTo>
                  <a:pt x="8484942" y="3434604"/>
                  <a:pt x="8471809" y="3456526"/>
                  <a:pt x="8457318" y="3467682"/>
                </a:cubicBezTo>
                <a:cubicBezTo>
                  <a:pt x="8381232" y="3526527"/>
                  <a:pt x="8426520" y="3658836"/>
                  <a:pt x="8282501" y="3675759"/>
                </a:cubicBezTo>
                <a:cubicBezTo>
                  <a:pt x="8217735" y="3683450"/>
                  <a:pt x="8186486" y="3731913"/>
                  <a:pt x="8138932" y="3758451"/>
                </a:cubicBezTo>
                <a:cubicBezTo>
                  <a:pt x="7973628" y="3851144"/>
                  <a:pt x="7863120" y="3970376"/>
                  <a:pt x="7811946" y="4134221"/>
                </a:cubicBezTo>
                <a:cubicBezTo>
                  <a:pt x="7797906" y="4179605"/>
                  <a:pt x="7744010" y="4216145"/>
                  <a:pt x="7709139" y="4256145"/>
                </a:cubicBezTo>
                <a:cubicBezTo>
                  <a:pt x="7725896" y="4285376"/>
                  <a:pt x="7817379" y="4222298"/>
                  <a:pt x="7785224" y="4299221"/>
                </a:cubicBezTo>
                <a:cubicBezTo>
                  <a:pt x="7760768" y="4356915"/>
                  <a:pt x="7698269" y="4392684"/>
                  <a:pt x="7639392" y="4426916"/>
                </a:cubicBezTo>
                <a:cubicBezTo>
                  <a:pt x="7572364" y="4465762"/>
                  <a:pt x="7498091" y="4496914"/>
                  <a:pt x="7467746" y="4568838"/>
                </a:cubicBezTo>
                <a:cubicBezTo>
                  <a:pt x="7461405" y="4584223"/>
                  <a:pt x="7441025" y="4600376"/>
                  <a:pt x="7422910" y="4606531"/>
                </a:cubicBezTo>
                <a:cubicBezTo>
                  <a:pt x="6478176" y="5872304"/>
                  <a:pt x="4152572" y="5880765"/>
                  <a:pt x="3884462" y="5871919"/>
                </a:cubicBezTo>
                <a:cubicBezTo>
                  <a:pt x="3559738" y="5860765"/>
                  <a:pt x="3252674" y="5782688"/>
                  <a:pt x="2951503" y="5685381"/>
                </a:cubicBezTo>
                <a:cubicBezTo>
                  <a:pt x="2824239" y="5644226"/>
                  <a:pt x="2706035" y="5585765"/>
                  <a:pt x="2582393" y="5540381"/>
                </a:cubicBezTo>
                <a:cubicBezTo>
                  <a:pt x="2411654" y="5477686"/>
                  <a:pt x="2279862" y="5358071"/>
                  <a:pt x="2109575" y="5307686"/>
                </a:cubicBezTo>
                <a:cubicBezTo>
                  <a:pt x="1934305" y="5255763"/>
                  <a:pt x="1784398" y="5160762"/>
                  <a:pt x="1604145" y="5120379"/>
                </a:cubicBezTo>
                <a:cubicBezTo>
                  <a:pt x="1509040" y="5098840"/>
                  <a:pt x="1417102" y="5059994"/>
                  <a:pt x="1432046" y="4948840"/>
                </a:cubicBezTo>
                <a:cubicBezTo>
                  <a:pt x="1436123" y="4917301"/>
                  <a:pt x="1411214" y="4891532"/>
                  <a:pt x="1371813" y="4900763"/>
                </a:cubicBezTo>
                <a:cubicBezTo>
                  <a:pt x="1296633" y="4918071"/>
                  <a:pt x="1262665" y="4872300"/>
                  <a:pt x="1220998" y="4838069"/>
                </a:cubicBezTo>
                <a:cubicBezTo>
                  <a:pt x="1146725" y="4777302"/>
                  <a:pt x="1076074" y="4712685"/>
                  <a:pt x="957869" y="4702684"/>
                </a:cubicBezTo>
                <a:cubicBezTo>
                  <a:pt x="980512" y="4654991"/>
                  <a:pt x="1019009" y="4661916"/>
                  <a:pt x="1054336" y="4671915"/>
                </a:cubicBezTo>
                <a:cubicBezTo>
                  <a:pt x="1147177" y="4698070"/>
                  <a:pt x="1239115" y="4727684"/>
                  <a:pt x="1331957" y="4753839"/>
                </a:cubicBezTo>
                <a:cubicBezTo>
                  <a:pt x="1392645" y="4770763"/>
                  <a:pt x="1452881" y="4794609"/>
                  <a:pt x="1533949" y="4775761"/>
                </a:cubicBezTo>
                <a:cubicBezTo>
                  <a:pt x="1464202" y="4679607"/>
                  <a:pt x="1345545" y="4662300"/>
                  <a:pt x="1249533" y="4632685"/>
                </a:cubicBezTo>
                <a:cubicBezTo>
                  <a:pt x="1129515" y="4595378"/>
                  <a:pt x="1058865" y="4524991"/>
                  <a:pt x="974172" y="4446530"/>
                </a:cubicBezTo>
                <a:cubicBezTo>
                  <a:pt x="1062487" y="4427683"/>
                  <a:pt x="1117287" y="4485377"/>
                  <a:pt x="1186579" y="4482299"/>
                </a:cubicBezTo>
                <a:cubicBezTo>
                  <a:pt x="1190203" y="4472300"/>
                  <a:pt x="1196544" y="4457684"/>
                  <a:pt x="1195637" y="4457299"/>
                </a:cubicBezTo>
                <a:cubicBezTo>
                  <a:pt x="1082415" y="4414222"/>
                  <a:pt x="1029426" y="4333453"/>
                  <a:pt x="1011761" y="4235759"/>
                </a:cubicBezTo>
                <a:cubicBezTo>
                  <a:pt x="1002706" y="4185376"/>
                  <a:pt x="961492" y="4169607"/>
                  <a:pt x="920731" y="4146528"/>
                </a:cubicBezTo>
                <a:cubicBezTo>
                  <a:pt x="778522" y="4064606"/>
                  <a:pt x="628163" y="3990375"/>
                  <a:pt x="511316" y="3877683"/>
                </a:cubicBezTo>
                <a:cubicBezTo>
                  <a:pt x="646279" y="3892682"/>
                  <a:pt x="754521" y="3966143"/>
                  <a:pt x="899898" y="3997682"/>
                </a:cubicBezTo>
                <a:cubicBezTo>
                  <a:pt x="784411" y="3873836"/>
                  <a:pt x="634956" y="3811144"/>
                  <a:pt x="498636" y="3736143"/>
                </a:cubicBezTo>
                <a:cubicBezTo>
                  <a:pt x="436588" y="3701912"/>
                  <a:pt x="379073" y="3658065"/>
                  <a:pt x="303890" y="3639604"/>
                </a:cubicBezTo>
                <a:cubicBezTo>
                  <a:pt x="277170" y="3633065"/>
                  <a:pt x="233240" y="3619219"/>
                  <a:pt x="254527" y="3582680"/>
                </a:cubicBezTo>
                <a:cubicBezTo>
                  <a:pt x="272641" y="3552297"/>
                  <a:pt x="308419" y="3561526"/>
                  <a:pt x="341028" y="3570373"/>
                </a:cubicBezTo>
                <a:cubicBezTo>
                  <a:pt x="419378" y="3592297"/>
                  <a:pt x="500446" y="3592682"/>
                  <a:pt x="606424" y="3592297"/>
                </a:cubicBezTo>
                <a:cubicBezTo>
                  <a:pt x="517657" y="3491912"/>
                  <a:pt x="355067" y="3521913"/>
                  <a:pt x="278984" y="3416526"/>
                </a:cubicBezTo>
                <a:cubicBezTo>
                  <a:pt x="374088" y="3398064"/>
                  <a:pt x="447458" y="3436142"/>
                  <a:pt x="524452" y="3443448"/>
                </a:cubicBezTo>
                <a:cubicBezTo>
                  <a:pt x="594195" y="3449987"/>
                  <a:pt x="611405" y="3432296"/>
                  <a:pt x="595102" y="3374218"/>
                </a:cubicBezTo>
                <a:cubicBezTo>
                  <a:pt x="569741" y="3283833"/>
                  <a:pt x="607782" y="3237678"/>
                  <a:pt x="709231" y="3262295"/>
                </a:cubicBezTo>
                <a:cubicBezTo>
                  <a:pt x="803432" y="3285372"/>
                  <a:pt x="813394" y="3251526"/>
                  <a:pt x="788033" y="3199987"/>
                </a:cubicBezTo>
                <a:cubicBezTo>
                  <a:pt x="751802" y="3124988"/>
                  <a:pt x="793015" y="3066910"/>
                  <a:pt x="821094" y="3003833"/>
                </a:cubicBezTo>
                <a:cubicBezTo>
                  <a:pt x="864120" y="2907680"/>
                  <a:pt x="846003" y="2860755"/>
                  <a:pt x="753161" y="2789218"/>
                </a:cubicBezTo>
                <a:cubicBezTo>
                  <a:pt x="701080" y="2749216"/>
                  <a:pt x="644921" y="2715371"/>
                  <a:pt x="569285" y="2680756"/>
                </a:cubicBezTo>
                <a:cubicBezTo>
                  <a:pt x="743651" y="2661909"/>
                  <a:pt x="560683" y="2598448"/>
                  <a:pt x="622275" y="2558832"/>
                </a:cubicBezTo>
                <a:cubicBezTo>
                  <a:pt x="745462" y="2542678"/>
                  <a:pt x="846003" y="2668833"/>
                  <a:pt x="1013576" y="2632679"/>
                </a:cubicBezTo>
                <a:cubicBezTo>
                  <a:pt x="806602" y="2523446"/>
                  <a:pt x="577892" y="2487677"/>
                  <a:pt x="427984" y="2342293"/>
                </a:cubicBezTo>
                <a:cubicBezTo>
                  <a:pt x="462405" y="2309216"/>
                  <a:pt x="496823" y="2339985"/>
                  <a:pt x="526263" y="2327678"/>
                </a:cubicBezTo>
                <a:cubicBezTo>
                  <a:pt x="525356" y="2319985"/>
                  <a:pt x="527622" y="2308446"/>
                  <a:pt x="522186" y="2304986"/>
                </a:cubicBezTo>
                <a:cubicBezTo>
                  <a:pt x="410323" y="2225754"/>
                  <a:pt x="408509" y="2223831"/>
                  <a:pt x="528526" y="2165368"/>
                </a:cubicBezTo>
                <a:cubicBezTo>
                  <a:pt x="570645" y="2144984"/>
                  <a:pt x="567023" y="2126906"/>
                  <a:pt x="544832" y="2101138"/>
                </a:cubicBezTo>
                <a:cubicBezTo>
                  <a:pt x="528978" y="2083061"/>
                  <a:pt x="509957" y="2066906"/>
                  <a:pt x="519016" y="2027291"/>
                </a:cubicBezTo>
                <a:cubicBezTo>
                  <a:pt x="584685" y="2078062"/>
                  <a:pt x="902162" y="2061522"/>
                  <a:pt x="958321" y="2056137"/>
                </a:cubicBezTo>
                <a:cubicBezTo>
                  <a:pt x="1021272" y="2050369"/>
                  <a:pt x="1083319" y="2025753"/>
                  <a:pt x="1149440" y="2039214"/>
                </a:cubicBezTo>
                <a:cubicBezTo>
                  <a:pt x="1202430" y="2049985"/>
                  <a:pt x="1447897" y="2154215"/>
                  <a:pt x="1482772" y="2034599"/>
                </a:cubicBezTo>
                <a:cubicBezTo>
                  <a:pt x="1484583" y="2028831"/>
                  <a:pt x="1583765" y="2042293"/>
                  <a:pt x="1637208" y="2048831"/>
                </a:cubicBezTo>
                <a:cubicBezTo>
                  <a:pt x="1684309" y="2054216"/>
                  <a:pt x="1737297" y="2078062"/>
                  <a:pt x="1768999" y="2030369"/>
                </a:cubicBezTo>
                <a:cubicBezTo>
                  <a:pt x="1787568" y="2002293"/>
                  <a:pt x="1711030" y="1948062"/>
                  <a:pt x="1642642" y="1943445"/>
                </a:cubicBezTo>
                <a:cubicBezTo>
                  <a:pt x="1583312" y="1939214"/>
                  <a:pt x="1521266" y="1933060"/>
                  <a:pt x="1464655" y="1944599"/>
                </a:cubicBezTo>
                <a:cubicBezTo>
                  <a:pt x="1394911" y="1958446"/>
                  <a:pt x="1357322" y="1936138"/>
                  <a:pt x="1337846" y="1888061"/>
                </a:cubicBezTo>
                <a:cubicBezTo>
                  <a:pt x="1316106" y="1834985"/>
                  <a:pt x="1274439" y="1810368"/>
                  <a:pt x="1216924" y="1785752"/>
                </a:cubicBezTo>
                <a:cubicBezTo>
                  <a:pt x="1077431" y="1726138"/>
                  <a:pt x="943377" y="1657291"/>
                  <a:pt x="790299" y="1622676"/>
                </a:cubicBezTo>
                <a:cubicBezTo>
                  <a:pt x="759953" y="1615751"/>
                  <a:pt x="726441" y="1606521"/>
                  <a:pt x="712401" y="1560751"/>
                </a:cubicBezTo>
                <a:cubicBezTo>
                  <a:pt x="1126798" y="1629213"/>
                  <a:pt x="1504511" y="1807676"/>
                  <a:pt x="1932039" y="1797291"/>
                </a:cubicBezTo>
                <a:cubicBezTo>
                  <a:pt x="1815195" y="1740752"/>
                  <a:pt x="1679780" y="1737675"/>
                  <a:pt x="1555234" y="1698059"/>
                </a:cubicBezTo>
                <a:cubicBezTo>
                  <a:pt x="1643549" y="1668444"/>
                  <a:pt x="1726428" y="1699213"/>
                  <a:pt x="1810212" y="1716137"/>
                </a:cubicBezTo>
                <a:cubicBezTo>
                  <a:pt x="1880410" y="1729982"/>
                  <a:pt x="1943817" y="1732290"/>
                  <a:pt x="1951515" y="1649598"/>
                </a:cubicBezTo>
                <a:cubicBezTo>
                  <a:pt x="1948798" y="1644214"/>
                  <a:pt x="1949249" y="1637291"/>
                  <a:pt x="1949704" y="1630753"/>
                </a:cubicBezTo>
                <a:cubicBezTo>
                  <a:pt x="1926152" y="1596522"/>
                  <a:pt x="1889468" y="1578830"/>
                  <a:pt x="1845990" y="1568828"/>
                </a:cubicBezTo>
                <a:cubicBezTo>
                  <a:pt x="1819722" y="1562674"/>
                  <a:pt x="1784851" y="1553443"/>
                  <a:pt x="1785302" y="1528829"/>
                </a:cubicBezTo>
                <a:cubicBezTo>
                  <a:pt x="1786662" y="1437674"/>
                  <a:pt x="1702878" y="1411136"/>
                  <a:pt x="1619092" y="1384597"/>
                </a:cubicBezTo>
                <a:cubicBezTo>
                  <a:pt x="1665740" y="1339213"/>
                  <a:pt x="1702423" y="1372674"/>
                  <a:pt x="1737750" y="1369214"/>
                </a:cubicBezTo>
                <a:cubicBezTo>
                  <a:pt x="1760848" y="1366906"/>
                  <a:pt x="1781679" y="1362675"/>
                  <a:pt x="1781679" y="1339213"/>
                </a:cubicBezTo>
                <a:cubicBezTo>
                  <a:pt x="1782132" y="1319597"/>
                  <a:pt x="1771262" y="1297288"/>
                  <a:pt x="1748620" y="1296905"/>
                </a:cubicBezTo>
                <a:cubicBezTo>
                  <a:pt x="1606863" y="1293442"/>
                  <a:pt x="1528513" y="1167288"/>
                  <a:pt x="1381324" y="1166904"/>
                </a:cubicBezTo>
                <a:cubicBezTo>
                  <a:pt x="1293462" y="1166904"/>
                  <a:pt x="1427065" y="1095751"/>
                  <a:pt x="1352792" y="1066135"/>
                </a:cubicBezTo>
                <a:cubicBezTo>
                  <a:pt x="1336486" y="1059596"/>
                  <a:pt x="1395363" y="1049597"/>
                  <a:pt x="1421631" y="1051135"/>
                </a:cubicBezTo>
                <a:cubicBezTo>
                  <a:pt x="1447445" y="1052673"/>
                  <a:pt x="1470543" y="1071519"/>
                  <a:pt x="1501793" y="1058058"/>
                </a:cubicBezTo>
                <a:cubicBezTo>
                  <a:pt x="1519003" y="1009981"/>
                  <a:pt x="1474621" y="992289"/>
                  <a:pt x="1437935" y="978826"/>
                </a:cubicBezTo>
                <a:cubicBezTo>
                  <a:pt x="1353244" y="947673"/>
                  <a:pt x="1270817" y="909981"/>
                  <a:pt x="1177975" y="898826"/>
                </a:cubicBezTo>
                <a:cubicBezTo>
                  <a:pt x="1144915" y="894980"/>
                  <a:pt x="1225528" y="843440"/>
                  <a:pt x="1241378" y="825366"/>
                </a:cubicBezTo>
                <a:cubicBezTo>
                  <a:pt x="867743" y="635366"/>
                  <a:pt x="418474" y="644980"/>
                  <a:pt x="0" y="491517"/>
                </a:cubicBezTo>
                <a:cubicBezTo>
                  <a:pt x="92391" y="461518"/>
                  <a:pt x="160326" y="483440"/>
                  <a:pt x="223277" y="488057"/>
                </a:cubicBezTo>
                <a:cubicBezTo>
                  <a:pt x="380429" y="499594"/>
                  <a:pt x="535773" y="523440"/>
                  <a:pt x="692473" y="537671"/>
                </a:cubicBezTo>
                <a:cubicBezTo>
                  <a:pt x="769465" y="544594"/>
                  <a:pt x="841022" y="570749"/>
                  <a:pt x="927071" y="529211"/>
                </a:cubicBezTo>
                <a:cubicBezTo>
                  <a:pt x="984589" y="501518"/>
                  <a:pt x="1076527" y="531517"/>
                  <a:pt x="1147177" y="556134"/>
                </a:cubicBezTo>
                <a:cubicBezTo>
                  <a:pt x="1205600" y="576517"/>
                  <a:pt x="1261306" y="581901"/>
                  <a:pt x="1338752" y="556134"/>
                </a:cubicBezTo>
                <a:cubicBezTo>
                  <a:pt x="1268554" y="540364"/>
                  <a:pt x="1214658" y="526519"/>
                  <a:pt x="1159406" y="516901"/>
                </a:cubicBezTo>
                <a:cubicBezTo>
                  <a:pt x="1115475" y="509211"/>
                  <a:pt x="1220094" y="478056"/>
                  <a:pt x="1273535" y="481902"/>
                </a:cubicBezTo>
                <a:cubicBezTo>
                  <a:pt x="1348263" y="487287"/>
                  <a:pt x="1306144" y="467287"/>
                  <a:pt x="1293462" y="439595"/>
                </a:cubicBezTo>
                <a:cubicBezTo>
                  <a:pt x="1279875" y="409979"/>
                  <a:pt x="1320183" y="400749"/>
                  <a:pt x="1345545" y="406900"/>
                </a:cubicBezTo>
                <a:cubicBezTo>
                  <a:pt x="1442916" y="431133"/>
                  <a:pt x="1539834" y="388441"/>
                  <a:pt x="1640379" y="423057"/>
                </a:cubicBezTo>
                <a:cubicBezTo>
                  <a:pt x="1615015" y="337670"/>
                  <a:pt x="1560215" y="300363"/>
                  <a:pt x="1445634" y="288439"/>
                </a:cubicBezTo>
                <a:cubicBezTo>
                  <a:pt x="1402608" y="283826"/>
                  <a:pt x="1357773" y="290748"/>
                  <a:pt x="1320636" y="266131"/>
                </a:cubicBezTo>
                <a:cubicBezTo>
                  <a:pt x="1299349" y="251902"/>
                  <a:pt x="1275346" y="234978"/>
                  <a:pt x="1292104" y="208824"/>
                </a:cubicBezTo>
                <a:cubicBezTo>
                  <a:pt x="1303877" y="190363"/>
                  <a:pt x="1329242" y="190363"/>
                  <a:pt x="1350074" y="196517"/>
                </a:cubicBezTo>
                <a:cubicBezTo>
                  <a:pt x="1443371" y="223826"/>
                  <a:pt x="1540741" y="233825"/>
                  <a:pt x="1638113" y="243826"/>
                </a:cubicBezTo>
                <a:cubicBezTo>
                  <a:pt x="1653059" y="245364"/>
                  <a:pt x="1669814" y="250365"/>
                  <a:pt x="1686573" y="224977"/>
                </a:cubicBezTo>
                <a:cubicBezTo>
                  <a:pt x="1504511" y="183824"/>
                  <a:pt x="1331505" y="125362"/>
                  <a:pt x="1144459" y="102670"/>
                </a:cubicBezTo>
                <a:cubicBezTo>
                  <a:pt x="1147177" y="91900"/>
                  <a:pt x="1149896" y="81131"/>
                  <a:pt x="1152614" y="70362"/>
                </a:cubicBezTo>
                <a:cubicBezTo>
                  <a:pt x="1298896" y="85746"/>
                  <a:pt x="1445182" y="101131"/>
                  <a:pt x="1629961" y="120363"/>
                </a:cubicBezTo>
                <a:cubicBezTo>
                  <a:pt x="1516284" y="59207"/>
                  <a:pt x="1408951" y="79594"/>
                  <a:pt x="1324712" y="25362"/>
                </a:cubicBezTo>
                <a:cubicBezTo>
                  <a:pt x="1340563" y="4786"/>
                  <a:pt x="1359698" y="-407"/>
                  <a:pt x="1379513" y="25"/>
                </a:cubicBezTo>
                <a:close/>
              </a:path>
            </a:pathLst>
          </a:custGeom>
        </p:spPr>
      </p:pic>
    </p:spTree>
    <p:extLst>
      <p:ext uri="{BB962C8B-B14F-4D97-AF65-F5344CB8AC3E}">
        <p14:creationId xmlns:p14="http://schemas.microsoft.com/office/powerpoint/2010/main" val="7894031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B2AA28C1-53EE-41B1-A1F2-61608FA0F0B8}"/>
              </a:ext>
            </a:extLst>
          </p:cNvPr>
          <p:cNvSpPr>
            <a:spLocks noGrp="1" noChangeArrowheads="1"/>
          </p:cNvSpPr>
          <p:nvPr/>
        </p:nvSpPr>
        <p:spPr bwMode="auto">
          <a:xfrm>
            <a:off x="3009900" y="1065213"/>
            <a:ext cx="6172200" cy="855662"/>
          </a:xfrm>
          <a:prstGeom prst="rect">
            <a:avLst/>
          </a:prstGeom>
          <a:noFill/>
          <a:ln w="9525">
            <a:noFill/>
            <a:miter lim="800000"/>
            <a:headEnd/>
            <a:tailEnd/>
          </a:ln>
          <a:effectLst/>
        </p:spPr>
        <p:txBody>
          <a:bodyPr anchor="ctr" anchorCtr="1"/>
          <a:lstStyle/>
          <a:p>
            <a:pPr algn="ctr">
              <a:defRPr/>
            </a:pPr>
            <a:r>
              <a:rPr lang="en-US" sz="2400" b="1" u="sng" dirty="0">
                <a:effectLst>
                  <a:outerShdw blurRad="38100" dist="38100" dir="2700000" algn="tl">
                    <a:srgbClr val="000000"/>
                  </a:outerShdw>
                </a:effectLst>
                <a:latin typeface="Times New Roman" pitchFamily="18" charset="0"/>
              </a:rPr>
              <a:t>HOW DO WE KNOW WE HAVE A RESEARCH PROBLEM?</a:t>
            </a:r>
          </a:p>
        </p:txBody>
      </p:sp>
      <p:sp>
        <p:nvSpPr>
          <p:cNvPr id="88067" name="Rectangle 5">
            <a:extLst>
              <a:ext uri="{FF2B5EF4-FFF2-40B4-BE49-F238E27FC236}">
                <a16:creationId xmlns:a16="http://schemas.microsoft.com/office/drawing/2014/main" id="{F6D79EF2-CD59-410F-AE0C-FE3AFC0A6474}"/>
              </a:ext>
            </a:extLst>
          </p:cNvPr>
          <p:cNvSpPr>
            <a:spLocks noGrp="1" noChangeArrowheads="1"/>
          </p:cNvSpPr>
          <p:nvPr/>
        </p:nvSpPr>
        <p:spPr bwMode="auto">
          <a:xfrm>
            <a:off x="2590800" y="2393950"/>
            <a:ext cx="708660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85725" indent="128588">
              <a:tabLst>
                <a:tab pos="342900" algn="l"/>
              </a:tabLst>
              <a:defRPr>
                <a:solidFill>
                  <a:schemeClr val="tx1"/>
                </a:solidFill>
                <a:latin typeface="Tahoma" panose="020B0604030504040204" pitchFamily="34" charset="0"/>
              </a:defRPr>
            </a:lvl1pPr>
            <a:lvl2pPr marL="742950" indent="-285750">
              <a:tabLst>
                <a:tab pos="342900" algn="l"/>
              </a:tabLst>
              <a:defRPr>
                <a:solidFill>
                  <a:schemeClr val="tx1"/>
                </a:solidFill>
                <a:latin typeface="Tahoma" panose="020B0604030504040204" pitchFamily="34" charset="0"/>
              </a:defRPr>
            </a:lvl2pPr>
            <a:lvl3pPr marL="1143000" indent="-228600">
              <a:tabLst>
                <a:tab pos="342900" algn="l"/>
              </a:tabLst>
              <a:defRPr>
                <a:solidFill>
                  <a:schemeClr val="tx1"/>
                </a:solidFill>
                <a:latin typeface="Tahoma" panose="020B0604030504040204" pitchFamily="34" charset="0"/>
              </a:defRPr>
            </a:lvl3pPr>
            <a:lvl4pPr marL="1600200" indent="-228600">
              <a:tabLst>
                <a:tab pos="342900" algn="l"/>
              </a:tabLst>
              <a:defRPr>
                <a:solidFill>
                  <a:schemeClr val="tx1"/>
                </a:solidFill>
                <a:latin typeface="Tahoma" panose="020B0604030504040204" pitchFamily="34" charset="0"/>
              </a:defRPr>
            </a:lvl4pPr>
            <a:lvl5pPr marL="2057400" indent="-228600">
              <a:tabLst>
                <a:tab pos="342900" algn="l"/>
              </a:tabLst>
              <a:defRPr>
                <a:solidFill>
                  <a:schemeClr val="tx1"/>
                </a:solidFill>
                <a:latin typeface="Tahoma" panose="020B0604030504040204" pitchFamily="34" charset="0"/>
              </a:defRPr>
            </a:lvl5pPr>
            <a:lvl6pPr marL="2514600" indent="-228600" eaLnBrk="0" fontAlgn="base" hangingPunct="0">
              <a:spcBef>
                <a:spcPct val="0"/>
              </a:spcBef>
              <a:spcAft>
                <a:spcPct val="0"/>
              </a:spcAft>
              <a:tabLst>
                <a:tab pos="342900" algn="l"/>
              </a:tabLst>
              <a:defRPr>
                <a:solidFill>
                  <a:schemeClr val="tx1"/>
                </a:solidFill>
                <a:latin typeface="Tahoma" panose="020B0604030504040204" pitchFamily="34" charset="0"/>
              </a:defRPr>
            </a:lvl6pPr>
            <a:lvl7pPr marL="2971800" indent="-228600" eaLnBrk="0" fontAlgn="base" hangingPunct="0">
              <a:spcBef>
                <a:spcPct val="0"/>
              </a:spcBef>
              <a:spcAft>
                <a:spcPct val="0"/>
              </a:spcAft>
              <a:tabLst>
                <a:tab pos="342900" algn="l"/>
              </a:tabLst>
              <a:defRPr>
                <a:solidFill>
                  <a:schemeClr val="tx1"/>
                </a:solidFill>
                <a:latin typeface="Tahoma" panose="020B0604030504040204" pitchFamily="34" charset="0"/>
              </a:defRPr>
            </a:lvl7pPr>
            <a:lvl8pPr marL="3429000" indent="-228600" eaLnBrk="0" fontAlgn="base" hangingPunct="0">
              <a:spcBef>
                <a:spcPct val="0"/>
              </a:spcBef>
              <a:spcAft>
                <a:spcPct val="0"/>
              </a:spcAft>
              <a:tabLst>
                <a:tab pos="342900" algn="l"/>
              </a:tabLst>
              <a:defRPr>
                <a:solidFill>
                  <a:schemeClr val="tx1"/>
                </a:solidFill>
                <a:latin typeface="Tahoma" panose="020B0604030504040204" pitchFamily="34" charset="0"/>
              </a:defRPr>
            </a:lvl8pPr>
            <a:lvl9pPr marL="3886200" indent="-228600" eaLnBrk="0" fontAlgn="base" hangingPunct="0">
              <a:spcBef>
                <a:spcPct val="0"/>
              </a:spcBef>
              <a:spcAft>
                <a:spcPct val="0"/>
              </a:spcAft>
              <a:tabLst>
                <a:tab pos="342900" algn="l"/>
              </a:tabLst>
              <a:defRPr>
                <a:solidFill>
                  <a:schemeClr val="tx1"/>
                </a:solidFill>
                <a:latin typeface="Tahoma" panose="020B0604030504040204" pitchFamily="34" charset="0"/>
              </a:defRPr>
            </a:lvl9pPr>
          </a:lstStyle>
          <a:p>
            <a:pPr>
              <a:buClr>
                <a:srgbClr val="F1FB33"/>
              </a:buClr>
              <a:buSzPct val="71000"/>
              <a:buFont typeface="Wingdings" panose="05000000000000000000" pitchFamily="2" charset="2"/>
              <a:buChar char="¯"/>
            </a:pPr>
            <a:r>
              <a:rPr lang="en-US" altLang="en-US" sz="2100">
                <a:latin typeface="Times New Roman" panose="02020603050405020304" pitchFamily="18" charset="0"/>
              </a:rPr>
              <a:t> Customer complaints</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Conversation with company employees</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Observation of inappropriate behaviour or conditions      	in the firm</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Deviation from the business plan</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Success of the firm’s competitor’s</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Relevant reading of published material (trends, 	regulations)</a:t>
            </a:r>
          </a:p>
          <a:p>
            <a:pPr>
              <a:buClr>
                <a:srgbClr val="F1FB33"/>
              </a:buClr>
              <a:buSzPct val="71000"/>
              <a:buFont typeface="Wingdings" panose="05000000000000000000" pitchFamily="2" charset="2"/>
              <a:buChar char="¯"/>
            </a:pPr>
            <a:r>
              <a:rPr lang="en-US" altLang="en-US" sz="2100">
                <a:latin typeface="Times New Roman" panose="02020603050405020304" pitchFamily="18" charset="0"/>
              </a:rPr>
              <a:t> Company records and reports</a:t>
            </a:r>
            <a:r>
              <a:rPr lang="en-US" altLang="en-US" sz="2100">
                <a:latin typeface="Verdana" panose="020B0604030504040204" pitchFamily="34" charset="0"/>
              </a:rPr>
              <a:t>.</a:t>
            </a:r>
          </a:p>
        </p:txBody>
      </p:sp>
    </p:spTree>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4" name="Rectangle 4">
            <a:extLst>
              <a:ext uri="{FF2B5EF4-FFF2-40B4-BE49-F238E27FC236}">
                <a16:creationId xmlns:a16="http://schemas.microsoft.com/office/drawing/2014/main" id="{D30272A9-2446-40DE-A3FD-EC0484E5FBBE}"/>
              </a:ext>
            </a:extLst>
          </p:cNvPr>
          <p:cNvSpPr>
            <a:spLocks noGrp="1" noChangeArrowheads="1"/>
          </p:cNvSpPr>
          <p:nvPr/>
        </p:nvSpPr>
        <p:spPr bwMode="auto">
          <a:xfrm>
            <a:off x="3009900" y="1065213"/>
            <a:ext cx="6172200" cy="855662"/>
          </a:xfrm>
          <a:prstGeom prst="rect">
            <a:avLst/>
          </a:prstGeom>
          <a:noFill/>
          <a:ln w="9525">
            <a:noFill/>
            <a:miter lim="800000"/>
            <a:headEnd/>
            <a:tailEnd/>
          </a:ln>
          <a:effectLst/>
        </p:spPr>
        <p:txBody>
          <a:bodyPr anchor="ctr" anchorCtr="1"/>
          <a:lstStyle/>
          <a:p>
            <a:pPr algn="ctr">
              <a:defRPr/>
            </a:pPr>
            <a:r>
              <a:rPr lang="en-US" sz="2400" b="1" u="sng" dirty="0">
                <a:effectLst>
                  <a:outerShdw blurRad="38100" dist="38100" dir="2700000" algn="tl">
                    <a:srgbClr val="000000"/>
                  </a:outerShdw>
                </a:effectLst>
                <a:latin typeface="Times New Roman" pitchFamily="18" charset="0"/>
              </a:rPr>
              <a:t>SOURCES OF PROBLEMS</a:t>
            </a:r>
          </a:p>
        </p:txBody>
      </p:sp>
      <p:sp>
        <p:nvSpPr>
          <p:cNvPr id="271365" name="Rectangle 5">
            <a:extLst>
              <a:ext uri="{FF2B5EF4-FFF2-40B4-BE49-F238E27FC236}">
                <a16:creationId xmlns:a16="http://schemas.microsoft.com/office/drawing/2014/main" id="{D779B8A9-9B09-41A3-B70E-F8C46A13011A}"/>
              </a:ext>
            </a:extLst>
          </p:cNvPr>
          <p:cNvSpPr>
            <a:spLocks noGrp="1" noChangeArrowheads="1"/>
          </p:cNvSpPr>
          <p:nvPr/>
        </p:nvSpPr>
        <p:spPr bwMode="auto">
          <a:xfrm>
            <a:off x="3352800" y="2228850"/>
            <a:ext cx="5143500" cy="3113088"/>
          </a:xfrm>
          <a:prstGeom prst="rect">
            <a:avLst/>
          </a:prstGeom>
          <a:noFill/>
          <a:ln w="9525">
            <a:noFill/>
            <a:miter lim="800000"/>
            <a:headEnd/>
            <a:tailEnd/>
          </a:ln>
          <a:effectLst/>
        </p:spPr>
        <p:txBody>
          <a:bodyPr/>
          <a:lstStyle/>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 Reading</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Academic Experience</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Daily Experience</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Exposure to Field Situations</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Consultations</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Brainstorming</a:t>
            </a:r>
          </a:p>
          <a:p>
            <a:pPr marL="514350" indent="-300038">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Research</a:t>
            </a:r>
          </a:p>
        </p:txBody>
      </p:sp>
    </p:spTree>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CAN0001">
            <a:extLst>
              <a:ext uri="{FF2B5EF4-FFF2-40B4-BE49-F238E27FC236}">
                <a16:creationId xmlns:a16="http://schemas.microsoft.com/office/drawing/2014/main" id="{DE09F8DF-8880-4B58-B820-D38F5CC93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33400"/>
            <a:ext cx="83058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6" name="Rectangle 4">
            <a:extLst>
              <a:ext uri="{FF2B5EF4-FFF2-40B4-BE49-F238E27FC236}">
                <a16:creationId xmlns:a16="http://schemas.microsoft.com/office/drawing/2014/main" id="{BA6C65C0-4006-4EFB-A233-11DCF3AE9C2A}"/>
              </a:ext>
            </a:extLst>
          </p:cNvPr>
          <p:cNvSpPr>
            <a:spLocks noGrp="1" noChangeArrowheads="1"/>
          </p:cNvSpPr>
          <p:nvPr/>
        </p:nvSpPr>
        <p:spPr bwMode="auto">
          <a:xfrm>
            <a:off x="2244436" y="774269"/>
            <a:ext cx="5732318" cy="706437"/>
          </a:xfrm>
          <a:prstGeom prst="rect">
            <a:avLst/>
          </a:prstGeom>
          <a:noFill/>
          <a:ln w="9525">
            <a:noFill/>
            <a:miter lim="800000"/>
            <a:headEnd/>
            <a:tailEnd/>
          </a:ln>
          <a:effectLst/>
        </p:spPr>
        <p:txBody>
          <a:bodyPr anchor="ctr" anchorCtr="1"/>
          <a:lstStyle/>
          <a:p>
            <a:pPr>
              <a:defRPr/>
            </a:pPr>
            <a:r>
              <a:rPr lang="en-US" sz="2400" b="1" u="sng" dirty="0">
                <a:effectLst>
                  <a:outerShdw blurRad="38100" dist="38100" dir="2700000" algn="tl">
                    <a:srgbClr val="000000"/>
                  </a:outerShdw>
                </a:effectLst>
                <a:latin typeface="Times New Roman" pitchFamily="18" charset="0"/>
              </a:rPr>
              <a:t>CRITERIA OF SELECTION</a:t>
            </a:r>
          </a:p>
        </p:txBody>
      </p:sp>
      <p:sp>
        <p:nvSpPr>
          <p:cNvPr id="279557" name="Rectangle 5">
            <a:extLst>
              <a:ext uri="{FF2B5EF4-FFF2-40B4-BE49-F238E27FC236}">
                <a16:creationId xmlns:a16="http://schemas.microsoft.com/office/drawing/2014/main" id="{AAC6FDEE-969D-4CD1-BE94-A2273831C5E0}"/>
              </a:ext>
            </a:extLst>
          </p:cNvPr>
          <p:cNvSpPr>
            <a:spLocks noGrp="1" noChangeArrowheads="1"/>
          </p:cNvSpPr>
          <p:nvPr/>
        </p:nvSpPr>
        <p:spPr bwMode="auto">
          <a:xfrm>
            <a:off x="1896340" y="2001982"/>
            <a:ext cx="8986405" cy="4000500"/>
          </a:xfrm>
          <a:prstGeom prst="rect">
            <a:avLst/>
          </a:prstGeom>
          <a:noFill/>
          <a:ln w="9525">
            <a:noFill/>
            <a:miter lim="800000"/>
            <a:headEnd/>
            <a:tailEnd/>
          </a:ln>
          <a:effectLst/>
        </p:spPr>
        <p:txBody>
          <a:bodyPr/>
          <a:lstStyle/>
          <a:p>
            <a:pPr marL="300038" indent="-257175">
              <a:buClr>
                <a:srgbClr val="F1FB33"/>
              </a:buClr>
              <a:buSzPct val="71000"/>
              <a:defRPr/>
            </a:pPr>
            <a:r>
              <a:rPr lang="en-US" sz="2100" dirty="0">
                <a:effectLst>
                  <a:outerShdw blurRad="38100" dist="38100" dir="2700000" algn="tl">
                    <a:srgbClr val="000000"/>
                  </a:outerShdw>
                </a:effectLst>
                <a:latin typeface="Times New Roman" pitchFamily="18" charset="0"/>
              </a:rPr>
              <a:t>	Factors</a:t>
            </a:r>
          </a:p>
          <a:p>
            <a:pPr marL="300038" indent="-257175">
              <a:buClr>
                <a:srgbClr val="F1FB33"/>
              </a:buClr>
              <a:buSzPct val="71000"/>
              <a:defRPr/>
            </a:pPr>
            <a:endParaRPr lang="en-US" sz="2100" dirty="0">
              <a:effectLst>
                <a:outerShdw blurRad="38100" dist="38100" dir="2700000" algn="tl">
                  <a:srgbClr val="000000"/>
                </a:outerShdw>
              </a:effectLst>
              <a:latin typeface="Times New Roman" pitchFamily="18" charset="0"/>
            </a:endParaRPr>
          </a:p>
          <a:p>
            <a:pPr marL="300038" indent="-257175">
              <a:buClr>
                <a:srgbClr val="F1FB33"/>
              </a:buClr>
              <a:buSzPct val="71000"/>
              <a:buFont typeface="Wingdings" pitchFamily="2" charset="2"/>
              <a:buChar char="&amp;"/>
              <a:defRPr/>
            </a:pPr>
            <a:r>
              <a:rPr lang="en-US" sz="2100" dirty="0">
                <a:solidFill>
                  <a:srgbClr val="F1FB33"/>
                </a:solidFill>
                <a:effectLst>
                  <a:outerShdw blurRad="38100" dist="38100" dir="2700000" algn="tl">
                    <a:srgbClr val="000000"/>
                  </a:outerShdw>
                </a:effectLst>
                <a:latin typeface="Times New Roman" pitchFamily="18" charset="0"/>
              </a:rPr>
              <a:t> </a:t>
            </a:r>
            <a:r>
              <a:rPr lang="en-US" sz="2100" u="sng" dirty="0">
                <a:effectLst>
                  <a:outerShdw blurRad="38100" dist="38100" dir="2700000" algn="tl">
                    <a:srgbClr val="000000"/>
                  </a:outerShdw>
                </a:effectLst>
                <a:latin typeface="Times New Roman" pitchFamily="18" charset="0"/>
              </a:rPr>
              <a:t>Internal / Personal criteria</a:t>
            </a:r>
            <a:r>
              <a:rPr lang="en-US" sz="2100" dirty="0">
                <a:effectLst>
                  <a:outerShdw blurRad="38100" dist="38100" dir="2700000" algn="tl">
                    <a:srgbClr val="000000"/>
                  </a:outerShdw>
                </a:effectLst>
                <a:latin typeface="Times New Roman" pitchFamily="18" charset="0"/>
              </a:rPr>
              <a:t> – Researcher’s Interest, Researcher’s Competence, Researcher’s own Resource: finance and time.</a:t>
            </a:r>
          </a:p>
          <a:p>
            <a:pPr marL="42863">
              <a:buClr>
                <a:srgbClr val="F1FB33"/>
              </a:buClr>
              <a:buSzPct val="71000"/>
              <a:defRPr/>
            </a:pPr>
            <a:endParaRPr lang="en-US" sz="2100" dirty="0">
              <a:effectLst>
                <a:outerShdw blurRad="38100" dist="38100" dir="2700000" algn="tl">
                  <a:srgbClr val="000000"/>
                </a:outerShdw>
              </a:effectLst>
              <a:latin typeface="Times New Roman" pitchFamily="18" charset="0"/>
            </a:endParaRPr>
          </a:p>
          <a:p>
            <a:pPr marL="300038" indent="-257175">
              <a:buClr>
                <a:srgbClr val="F1FB33"/>
              </a:buClr>
              <a:buSzPct val="71000"/>
              <a:buFont typeface="Wingdings" pitchFamily="2" charset="2"/>
              <a:buChar char="&amp;"/>
              <a:defRPr/>
            </a:pPr>
            <a:r>
              <a:rPr lang="en-US" sz="2100" dirty="0">
                <a:effectLst>
                  <a:outerShdw blurRad="38100" dist="38100" dir="2700000" algn="tl">
                    <a:srgbClr val="000000"/>
                  </a:outerShdw>
                </a:effectLst>
                <a:latin typeface="Times New Roman" pitchFamily="18" charset="0"/>
              </a:rPr>
              <a:t> </a:t>
            </a:r>
            <a:r>
              <a:rPr lang="en-US" sz="2100" u="sng" dirty="0">
                <a:effectLst>
                  <a:outerShdw blurRad="38100" dist="38100" dir="2700000" algn="tl">
                    <a:srgbClr val="000000"/>
                  </a:outerShdw>
                </a:effectLst>
                <a:latin typeface="Times New Roman" pitchFamily="18" charset="0"/>
              </a:rPr>
              <a:t>External Criteria or Factors</a:t>
            </a:r>
            <a:r>
              <a:rPr lang="en-US" sz="2100" dirty="0">
                <a:effectLst>
                  <a:outerShdw blurRad="38100" dist="38100" dir="2700000" algn="tl">
                    <a:srgbClr val="000000"/>
                  </a:outerShdw>
                </a:effectLst>
                <a:latin typeface="Times New Roman" pitchFamily="18" charset="0"/>
              </a:rPr>
              <a:t> – Research ability of the problem, Importance and Urgency, Feasibility, Facilities, Usefulness and Social Relevance, Research Personnel. </a:t>
            </a:r>
          </a:p>
          <a:p>
            <a:pPr marL="300038" indent="-257175">
              <a:buClr>
                <a:srgbClr val="F1FB33"/>
              </a:buClr>
              <a:buSzPct val="71000"/>
              <a:buFont typeface="Wingdings" pitchFamily="2" charset="2"/>
              <a:buChar char="%"/>
              <a:defRPr/>
            </a:pPr>
            <a:endParaRPr lang="en-US" sz="2100" dirty="0">
              <a:effectLst>
                <a:outerShdw blurRad="38100" dist="38100" dir="2700000" algn="tl">
                  <a:srgbClr val="000000"/>
                </a:outerShdw>
              </a:effectLst>
              <a:latin typeface="Times New Roman" pitchFamily="18" charset="0"/>
            </a:endParaRPr>
          </a:p>
        </p:txBody>
      </p:sp>
    </p:spTree>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8" name="Rectangle 4">
            <a:extLst>
              <a:ext uri="{FF2B5EF4-FFF2-40B4-BE49-F238E27FC236}">
                <a16:creationId xmlns:a16="http://schemas.microsoft.com/office/drawing/2014/main" id="{AB14C1B2-4081-4E8C-8C3A-6C096591E532}"/>
              </a:ext>
            </a:extLst>
          </p:cNvPr>
          <p:cNvSpPr>
            <a:spLocks noChangeArrowheads="1"/>
          </p:cNvSpPr>
          <p:nvPr/>
        </p:nvSpPr>
        <p:spPr bwMode="auto">
          <a:xfrm>
            <a:off x="2265217" y="2378651"/>
            <a:ext cx="6587837" cy="4316566"/>
          </a:xfrm>
          <a:prstGeom prst="rect">
            <a:avLst/>
          </a:prstGeom>
          <a:noFill/>
          <a:ln w="9525">
            <a:noFill/>
            <a:miter lim="800000"/>
            <a:headEnd/>
            <a:tailEnd/>
          </a:ln>
          <a:effectLst/>
        </p:spPr>
        <p:txBody>
          <a:bodyPr wrap="square">
            <a:spAutoFit/>
          </a:bodyPr>
          <a:lstStyle/>
          <a:p>
            <a:pPr>
              <a:buClr>
                <a:srgbClr val="F1FB33"/>
              </a:buClr>
              <a:buFont typeface="Wingdings" pitchFamily="2" charset="2"/>
              <a:buNone/>
              <a:defRPr/>
            </a:pPr>
            <a:endParaRPr lang="en-US" sz="2400" dirty="0">
              <a:effectLst>
                <a:outerShdw blurRad="38100" dist="38100" dir="2700000" algn="tl">
                  <a:srgbClr val="000000"/>
                </a:outerShdw>
              </a:effectLst>
              <a:latin typeface="Times New Roman" pitchFamily="18" charset="0"/>
            </a:endParaRPr>
          </a:p>
          <a:p>
            <a:pPr>
              <a:buClr>
                <a:srgbClr val="F1FB33"/>
              </a:buClr>
              <a:buFont typeface="Wingdings" pitchFamily="2" charset="2"/>
              <a:buChar char="¶"/>
              <a:defRPr/>
            </a:pPr>
            <a:r>
              <a:rPr lang="en-US" sz="2400" dirty="0">
                <a:effectLst>
                  <a:outerShdw blurRad="38100" dist="38100" dir="2700000" algn="tl">
                    <a:srgbClr val="000000"/>
                  </a:outerShdw>
                </a:effectLst>
                <a:latin typeface="Times New Roman" pitchFamily="18" charset="0"/>
              </a:rPr>
              <a:t>Identification / Selection of the Problem</a:t>
            </a:r>
          </a:p>
          <a:p>
            <a:pPr>
              <a:buClr>
                <a:srgbClr val="F1FB33"/>
              </a:buClr>
              <a:buFont typeface="Wingdings" pitchFamily="2" charset="2"/>
              <a:buChar char="¶"/>
              <a:defRPr/>
            </a:pPr>
            <a:endParaRPr lang="en-US" sz="2400" dirty="0">
              <a:effectLst>
                <a:outerShdw blurRad="38100" dist="38100" dir="2700000" algn="tl">
                  <a:srgbClr val="000000"/>
                </a:outerShdw>
              </a:effectLst>
              <a:latin typeface="Times New Roman" pitchFamily="18" charset="0"/>
            </a:endParaRPr>
          </a:p>
          <a:p>
            <a:pPr>
              <a:lnSpc>
                <a:spcPct val="150000"/>
              </a:lnSpc>
              <a:buClr>
                <a:srgbClr val="F1FB33"/>
              </a:buClr>
              <a:buFont typeface="Wingdings" pitchFamily="2" charset="2"/>
              <a:buChar char="¶"/>
              <a:defRPr/>
            </a:pPr>
            <a:r>
              <a:rPr lang="en-US" sz="2400" dirty="0">
                <a:effectLst>
                  <a:outerShdw blurRad="38100" dist="38100" dir="2700000" algn="tl">
                    <a:srgbClr val="000000"/>
                  </a:outerShdw>
                </a:effectLst>
                <a:latin typeface="Times New Roman" pitchFamily="18" charset="0"/>
              </a:rPr>
              <a:t>Formulation of the Problem</a:t>
            </a:r>
          </a:p>
          <a:p>
            <a:pPr marL="514350" indent="-300038">
              <a:lnSpc>
                <a:spcPct val="150000"/>
              </a:lnSpc>
              <a:buClr>
                <a:srgbClr val="F1FB33"/>
              </a:buClr>
              <a:buSzPct val="71000"/>
              <a:buFont typeface="Wingdings" pitchFamily="2" charset="2"/>
              <a:buChar char="@"/>
              <a:defRPr/>
            </a:pPr>
            <a:r>
              <a:rPr lang="en-IN" sz="2100" dirty="0">
                <a:effectLst>
                  <a:outerShdw blurRad="38100" dist="38100" dir="2700000" algn="tl">
                    <a:srgbClr val="646B86"/>
                  </a:outerShdw>
                </a:effectLst>
                <a:latin typeface="Times New Roman" pitchFamily="18" charset="0"/>
              </a:rPr>
              <a:t>There are two ways of stating a problem:</a:t>
            </a:r>
          </a:p>
          <a:p>
            <a:pPr marL="857250" lvl="2" indent="-171450">
              <a:lnSpc>
                <a:spcPct val="150000"/>
              </a:lnSpc>
              <a:buClr>
                <a:srgbClr val="F1FB33"/>
              </a:buClr>
              <a:buSzPct val="71000"/>
              <a:buFont typeface="Wingdings" pitchFamily="2" charset="2"/>
              <a:buChar char="@"/>
              <a:defRPr/>
            </a:pPr>
            <a:r>
              <a:rPr lang="en-IN" sz="2100" dirty="0">
                <a:effectLst>
                  <a:outerShdw blurRad="38100" dist="38100" dir="2700000" algn="tl">
                    <a:srgbClr val="646B86"/>
                  </a:outerShdw>
                </a:effectLst>
                <a:latin typeface="Times New Roman" pitchFamily="18" charset="0"/>
              </a:rPr>
              <a:t>Posting question / questions</a:t>
            </a:r>
          </a:p>
          <a:p>
            <a:pPr marL="857250" lvl="2" indent="-171450">
              <a:lnSpc>
                <a:spcPct val="150000"/>
              </a:lnSpc>
              <a:buClr>
                <a:srgbClr val="F1FB33"/>
              </a:buClr>
              <a:buSzPct val="71000"/>
              <a:buFont typeface="Wingdings" pitchFamily="2" charset="2"/>
              <a:buChar char="@"/>
              <a:defRPr/>
            </a:pPr>
            <a:r>
              <a:rPr lang="en-IN" sz="2100" dirty="0">
                <a:effectLst>
                  <a:outerShdw blurRad="38100" dist="38100" dir="2700000" algn="tl">
                    <a:srgbClr val="646B86"/>
                  </a:outerShdw>
                </a:effectLst>
                <a:latin typeface="Times New Roman" pitchFamily="18" charset="0"/>
              </a:rPr>
              <a:t>Making declarative statement / statements</a:t>
            </a:r>
          </a:p>
          <a:p>
            <a:pPr lvl="2">
              <a:buClr>
                <a:srgbClr val="F1FB33"/>
              </a:buClr>
              <a:defRPr/>
            </a:pPr>
            <a:endParaRPr lang="en-US" sz="2400" dirty="0">
              <a:effectLst>
                <a:outerShdw blurRad="38100" dist="38100" dir="2700000" algn="tl">
                  <a:srgbClr val="000000"/>
                </a:outerShdw>
              </a:effectLst>
              <a:latin typeface="Times New Roman" pitchFamily="18" charset="0"/>
            </a:endParaRPr>
          </a:p>
          <a:p>
            <a:pPr>
              <a:buClr>
                <a:srgbClr val="F1FB33"/>
              </a:buClr>
              <a:buFont typeface="Wingdings" pitchFamily="2" charset="2"/>
              <a:buChar char="¶"/>
              <a:defRPr/>
            </a:pPr>
            <a:endParaRPr lang="en-US" sz="2400" dirty="0">
              <a:effectLst>
                <a:outerShdw blurRad="38100" dist="38100" dir="2700000" algn="tl">
                  <a:srgbClr val="000000"/>
                </a:outerShdw>
              </a:effectLst>
              <a:latin typeface="Times New Roman" pitchFamily="18" charset="0"/>
            </a:endParaRPr>
          </a:p>
          <a:p>
            <a:pPr>
              <a:buClr>
                <a:srgbClr val="F1FB33"/>
              </a:buClr>
              <a:buFont typeface="Wingdings" pitchFamily="2" charset="2"/>
              <a:buNone/>
              <a:defRPr/>
            </a:pPr>
            <a:endParaRPr lang="en-US" sz="2400" dirty="0">
              <a:effectLst>
                <a:outerShdw blurRad="38100" dist="38100" dir="2700000" algn="tl">
                  <a:srgbClr val="000000"/>
                </a:outerShdw>
              </a:effectLst>
              <a:latin typeface="Times New Roman" pitchFamily="18" charset="0"/>
            </a:endParaRPr>
          </a:p>
        </p:txBody>
      </p:sp>
      <p:sp>
        <p:nvSpPr>
          <p:cNvPr id="3" name="Rectangle 2">
            <a:extLst>
              <a:ext uri="{FF2B5EF4-FFF2-40B4-BE49-F238E27FC236}">
                <a16:creationId xmlns:a16="http://schemas.microsoft.com/office/drawing/2014/main" id="{5D6610B8-7869-4A12-A97D-0EE621A90F7C}"/>
              </a:ext>
            </a:extLst>
          </p:cNvPr>
          <p:cNvSpPr/>
          <p:nvPr/>
        </p:nvSpPr>
        <p:spPr>
          <a:xfrm>
            <a:off x="2347769" y="1129002"/>
            <a:ext cx="4467225" cy="646112"/>
          </a:xfrm>
          <a:prstGeom prst="rect">
            <a:avLst/>
          </a:prstGeom>
        </p:spPr>
        <p:txBody>
          <a:bodyPr>
            <a:spAutoFit/>
          </a:bodyPr>
          <a:lstStyle/>
          <a:p>
            <a:pPr algn="ctr">
              <a:defRPr/>
            </a:pPr>
            <a:r>
              <a:rPr lang="en-US" b="1" u="sng" dirty="0">
                <a:effectLst>
                  <a:outerShdw blurRad="38100" dist="38100" dir="2700000" algn="tl">
                    <a:srgbClr val="000000"/>
                  </a:outerShdw>
                </a:effectLst>
                <a:latin typeface="Times New Roman" pitchFamily="18" charset="0"/>
              </a:rPr>
              <a:t>IDENTIFICATION / SELECTION OF THE RESEARCH PROBLEM</a:t>
            </a:r>
          </a:p>
        </p:txBody>
      </p:sp>
    </p:spTree>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FD62DF8-0C85-4DF8-8518-124F48F01DA5}"/>
              </a:ext>
            </a:extLst>
          </p:cNvPr>
          <p:cNvSpPr>
            <a:spLocks noGrp="1" noChangeArrowheads="1"/>
          </p:cNvSpPr>
          <p:nvPr>
            <p:ph type="title"/>
          </p:nvPr>
        </p:nvSpPr>
        <p:spPr>
          <a:xfrm>
            <a:off x="1905000" y="914400"/>
            <a:ext cx="8229600" cy="990600"/>
          </a:xfrm>
        </p:spPr>
        <p:txBody>
          <a:bodyPr/>
          <a:lstStyle/>
          <a:p>
            <a:pPr>
              <a:defRPr/>
            </a:pPr>
            <a:r>
              <a:rPr lang="en-US" altLang="en-US" sz="2850" dirty="0" err="1"/>
              <a:t>Eg</a:t>
            </a:r>
            <a:r>
              <a:rPr lang="en-US" altLang="en-US" sz="2850" dirty="0"/>
              <a:t>: Why is productivity in Japan so much higher than in India?</a:t>
            </a:r>
            <a:endParaRPr lang="en-IN" altLang="en-US" sz="2850" dirty="0"/>
          </a:p>
        </p:txBody>
      </p:sp>
      <p:sp>
        <p:nvSpPr>
          <p:cNvPr id="94211" name="Rectangle 3">
            <a:extLst>
              <a:ext uri="{FF2B5EF4-FFF2-40B4-BE49-F238E27FC236}">
                <a16:creationId xmlns:a16="http://schemas.microsoft.com/office/drawing/2014/main" id="{ADABB2BF-C469-4A30-96CF-C32EFC45E5FE}"/>
              </a:ext>
            </a:extLst>
          </p:cNvPr>
          <p:cNvSpPr>
            <a:spLocks noGrp="1"/>
          </p:cNvSpPr>
          <p:nvPr>
            <p:ph type="body" idx="1"/>
          </p:nvPr>
        </p:nvSpPr>
        <p:spPr>
          <a:xfrm>
            <a:off x="1981200" y="2438400"/>
            <a:ext cx="8229600" cy="2944091"/>
          </a:xfrm>
        </p:spPr>
        <p:txBody>
          <a:bodyPr/>
          <a:lstStyle/>
          <a:p>
            <a:pPr>
              <a:buFont typeface="Wingdings" panose="05000000000000000000" pitchFamily="2" charset="2"/>
              <a:buNone/>
            </a:pPr>
            <a:r>
              <a:rPr lang="en-US" altLang="en-US" dirty="0">
                <a:solidFill>
                  <a:srgbClr val="000099"/>
                </a:solidFill>
              </a:rPr>
              <a:t>Brain storming</a:t>
            </a:r>
          </a:p>
          <a:p>
            <a:pPr>
              <a:buFont typeface="Wingdings" panose="05000000000000000000" pitchFamily="2" charset="2"/>
              <a:buNone/>
            </a:pPr>
            <a:r>
              <a:rPr lang="en-US" altLang="en-US" dirty="0"/>
              <a:t>What sort of productivity is being referred?</a:t>
            </a:r>
          </a:p>
          <a:p>
            <a:pPr>
              <a:buFont typeface="Wingdings" panose="05000000000000000000" pitchFamily="2" charset="2"/>
              <a:buNone/>
            </a:pPr>
            <a:r>
              <a:rPr lang="en-US" altLang="en-US" dirty="0"/>
              <a:t>What period?</a:t>
            </a:r>
          </a:p>
          <a:p>
            <a:pPr>
              <a:buFont typeface="Wingdings" panose="05000000000000000000" pitchFamily="2" charset="2"/>
              <a:buNone/>
            </a:pPr>
            <a:r>
              <a:rPr lang="en-US" altLang="en-US" dirty="0"/>
              <a:t>Which sector?</a:t>
            </a:r>
          </a:p>
        </p:txBody>
      </p:sp>
    </p:spTree>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8994" name="Rectangle 2">
            <a:extLst>
              <a:ext uri="{FF2B5EF4-FFF2-40B4-BE49-F238E27FC236}">
                <a16:creationId xmlns:a16="http://schemas.microsoft.com/office/drawing/2014/main" id="{92B68EE8-1D29-4C55-B182-A5B0DFDEF1EC}"/>
              </a:ext>
            </a:extLst>
          </p:cNvPr>
          <p:cNvSpPr>
            <a:spLocks noGrp="1" noChangeArrowheads="1"/>
          </p:cNvSpPr>
          <p:nvPr>
            <p:ph type="title" idx="4294967295"/>
          </p:nvPr>
        </p:nvSpPr>
        <p:spPr>
          <a:xfrm>
            <a:off x="3009899" y="685800"/>
            <a:ext cx="5896841" cy="628650"/>
          </a:xfrm>
          <a:ln>
            <a:miter lim="800000"/>
            <a:headEnd/>
            <a:tailEnd/>
          </a:ln>
        </p:spPr>
        <p:txBody>
          <a:bodyPr anchor="b">
            <a:scene3d>
              <a:camera prst="orthographicFront"/>
              <a:lightRig rig="soft" dir="t">
                <a:rot lat="0" lon="0" rev="2400000"/>
              </a:lightRig>
            </a:scene3d>
            <a:sp3d>
              <a:bevelT w="19050" h="12700"/>
            </a:sp3d>
          </a:bodyPr>
          <a:lstStyle/>
          <a:p>
            <a:pPr marL="41148" algn="r">
              <a:defRPr/>
            </a:pPr>
            <a:r>
              <a:rPr lang="en-US" sz="2700" dirty="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rPr>
              <a:t>Types of Research Questions and Results</a:t>
            </a:r>
          </a:p>
        </p:txBody>
      </p:sp>
      <p:sp>
        <p:nvSpPr>
          <p:cNvPr id="95235" name="Rectangle 3">
            <a:extLst>
              <a:ext uri="{FF2B5EF4-FFF2-40B4-BE49-F238E27FC236}">
                <a16:creationId xmlns:a16="http://schemas.microsoft.com/office/drawing/2014/main" id="{970DC5D4-9F9C-41B8-B298-AE35451D5B10}"/>
              </a:ext>
            </a:extLst>
          </p:cNvPr>
          <p:cNvSpPr>
            <a:spLocks noGrp="1"/>
          </p:cNvSpPr>
          <p:nvPr>
            <p:ph idx="4294967295"/>
          </p:nvPr>
        </p:nvSpPr>
        <p:spPr>
          <a:xfrm>
            <a:off x="3009900" y="1714500"/>
            <a:ext cx="6172200" cy="3314700"/>
          </a:xfrm>
        </p:spPr>
        <p:txBody>
          <a:bodyPr>
            <a:normAutofit fontScale="92500"/>
          </a:bodyPr>
          <a:lstStyle/>
          <a:p>
            <a:pPr marL="219075" indent="-219075">
              <a:lnSpc>
                <a:spcPct val="80000"/>
              </a:lnSpc>
            </a:pPr>
            <a:r>
              <a:rPr lang="en-US" altLang="en-US" dirty="0"/>
              <a:t>What’s out there? </a:t>
            </a:r>
          </a:p>
          <a:p>
            <a:pPr marL="219075" indent="-219075">
              <a:lnSpc>
                <a:spcPct val="80000"/>
              </a:lnSpc>
            </a:pPr>
            <a:r>
              <a:rPr lang="en-US" altLang="en-US" dirty="0"/>
              <a:t>What does it look like? </a:t>
            </a:r>
          </a:p>
          <a:p>
            <a:pPr marL="219075" indent="-219075">
              <a:lnSpc>
                <a:spcPct val="80000"/>
              </a:lnSpc>
            </a:pPr>
            <a:r>
              <a:rPr lang="en-US" altLang="en-US" dirty="0"/>
              <a:t>How does it work?</a:t>
            </a:r>
          </a:p>
          <a:p>
            <a:pPr marL="219075" indent="-219075">
              <a:lnSpc>
                <a:spcPct val="80000"/>
              </a:lnSpc>
            </a:pPr>
            <a:r>
              <a:rPr lang="en-US" altLang="en-US" dirty="0"/>
              <a:t>How well does a method solve a problem? </a:t>
            </a:r>
          </a:p>
          <a:p>
            <a:pPr marL="219075" indent="-219075">
              <a:lnSpc>
                <a:spcPct val="80000"/>
              </a:lnSpc>
            </a:pPr>
            <a:r>
              <a:rPr lang="en-US" altLang="en-US" dirty="0"/>
              <a:t>Why does something happen the way it happens? </a:t>
            </a:r>
          </a:p>
          <a:p>
            <a:pPr marL="219075" indent="-219075">
              <a:lnSpc>
                <a:spcPct val="80000"/>
              </a:lnSpc>
            </a:pPr>
            <a:r>
              <a:rPr lang="en-US" altLang="en-US" b="1" dirty="0"/>
              <a:t>Predictive (Models):</a:t>
            </a:r>
            <a:r>
              <a:rPr lang="en-US" altLang="en-US" dirty="0"/>
              <a:t> What would happen if --------------- ?</a:t>
            </a:r>
          </a:p>
        </p:txBody>
      </p:sp>
      <p:sp>
        <p:nvSpPr>
          <p:cNvPr id="4" name="Date Placeholder 3">
            <a:extLst>
              <a:ext uri="{FF2B5EF4-FFF2-40B4-BE49-F238E27FC236}">
                <a16:creationId xmlns:a16="http://schemas.microsoft.com/office/drawing/2014/main" id="{9C23E012-1614-44C6-8ABE-E2D91E72C4C5}"/>
              </a:ext>
            </a:extLst>
          </p:cNvPr>
          <p:cNvSpPr txBox="1">
            <a:spLocks noGrp="1"/>
          </p:cNvSpPr>
          <p:nvPr/>
        </p:nvSpPr>
        <p:spPr>
          <a:xfrm>
            <a:off x="6838951" y="5657851"/>
            <a:ext cx="2251075" cy="206375"/>
          </a:xfrm>
          <a:prstGeom prst="rect">
            <a:avLst/>
          </a:prstGeom>
          <a:noFill/>
        </p:spPr>
        <p:txBody>
          <a:bodyPr/>
          <a:lstStyle/>
          <a:p>
            <a:pPr eaLnBrk="1" hangingPunct="1">
              <a:defRPr/>
            </a:pPr>
            <a:r>
              <a:rPr lang="en-US" sz="975">
                <a:solidFill>
                  <a:schemeClr val="bg2">
                    <a:tint val="60000"/>
                    <a:satMod val="155000"/>
                  </a:schemeClr>
                </a:solidFill>
              </a:rPr>
              <a:t>2008  © ChengXiang Zhai            Dragon Star Lecture at Beijing University, June 21-30, 2008</a:t>
            </a:r>
          </a:p>
        </p:txBody>
      </p:sp>
      <p:sp>
        <p:nvSpPr>
          <p:cNvPr id="95237" name="Slide Number Placeholder 4">
            <a:extLst>
              <a:ext uri="{FF2B5EF4-FFF2-40B4-BE49-F238E27FC236}">
                <a16:creationId xmlns:a16="http://schemas.microsoft.com/office/drawing/2014/main" id="{D0C6D6AC-2F95-427D-AE48-A732B890523A}"/>
              </a:ext>
            </a:extLst>
          </p:cNvPr>
          <p:cNvSpPr txBox="1">
            <a:spLocks noGrp="1" noChangeArrowheads="1"/>
          </p:cNvSpPr>
          <p:nvPr/>
        </p:nvSpPr>
        <p:spPr bwMode="auto">
          <a:xfrm>
            <a:off x="9145588" y="5743575"/>
            <a:ext cx="3492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marL="742950" indent="-285750">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2057400" indent="-228600">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eaLnBrk="1" hangingPunct="1">
              <a:spcBef>
                <a:spcPct val="0"/>
              </a:spcBef>
              <a:buClrTx/>
              <a:buSzTx/>
              <a:buFontTx/>
              <a:buNone/>
            </a:pPr>
            <a:fld id="{82A72A2D-C49F-4B68-9977-4F489915C1C1}" type="slidenum">
              <a:rPr lang="en-US" altLang="en-US" sz="1200">
                <a:solidFill>
                  <a:srgbClr val="300030"/>
                </a:solidFill>
                <a:cs typeface="Arial" panose="020B0604020202020204" pitchFamily="34" charset="0"/>
              </a:rPr>
              <a:pPr algn="r" eaLnBrk="1" hangingPunct="1">
                <a:spcBef>
                  <a:spcPct val="0"/>
                </a:spcBef>
                <a:buClrTx/>
                <a:buSzTx/>
                <a:buFontTx/>
                <a:buNone/>
              </a:pPr>
              <a:t>76</a:t>
            </a:fld>
            <a:endParaRPr lang="en-US" altLang="en-US" sz="1200">
              <a:solidFill>
                <a:srgbClr val="300030"/>
              </a:solidFill>
              <a:cs typeface="Arial" panose="020B0604020202020204" pitchFamily="34" charset="0"/>
            </a:endParaRPr>
          </a:p>
          <a:p>
            <a:pPr algn="r" eaLnBrk="1" hangingPunct="1">
              <a:spcBef>
                <a:spcPct val="0"/>
              </a:spcBef>
              <a:buClrTx/>
              <a:buSzTx/>
              <a:buFontTx/>
              <a:buNone/>
            </a:pPr>
            <a:endParaRPr lang="en-US" altLang="en-US" sz="1200">
              <a:solidFill>
                <a:srgbClr val="300030"/>
              </a:solidFill>
              <a:cs typeface="Arial" panose="020B0604020202020204" pitchFamily="34" charset="0"/>
            </a:endParaRPr>
          </a:p>
        </p:txBody>
      </p:sp>
    </p:spTree>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a:extLst>
              <a:ext uri="{FF2B5EF4-FFF2-40B4-BE49-F238E27FC236}">
                <a16:creationId xmlns:a16="http://schemas.microsoft.com/office/drawing/2014/main" id="{106CA46D-4658-407D-A7B8-EA557027E9F2}"/>
              </a:ext>
            </a:extLst>
          </p:cNvPr>
          <p:cNvSpPr>
            <a:spLocks noGrp="1"/>
          </p:cNvSpPr>
          <p:nvPr>
            <p:ph type="body" sz="half" idx="1"/>
          </p:nvPr>
        </p:nvSpPr>
        <p:spPr>
          <a:xfrm>
            <a:off x="3054929" y="1729581"/>
            <a:ext cx="2857500" cy="3398838"/>
          </a:xfrm>
        </p:spPr>
        <p:txBody>
          <a:bodyPr/>
          <a:lstStyle/>
          <a:p>
            <a:pPr algn="ctr">
              <a:buFont typeface="Wingdings" panose="05000000000000000000" pitchFamily="2" charset="2"/>
              <a:buNone/>
            </a:pPr>
            <a:r>
              <a:rPr lang="en-US" altLang="en-US" sz="1500" u="sng" dirty="0"/>
              <a:t>Research Idea</a:t>
            </a:r>
          </a:p>
          <a:p>
            <a:pPr>
              <a:buFont typeface="Wingdings" panose="05000000000000000000" pitchFamily="2" charset="2"/>
              <a:buNone/>
            </a:pPr>
            <a:r>
              <a:rPr lang="en-US" altLang="en-US" sz="1500" dirty="0"/>
              <a:t>1. </a:t>
            </a:r>
            <a:r>
              <a:rPr lang="en-US" altLang="en-US" sz="1500" dirty="0">
                <a:solidFill>
                  <a:schemeClr val="accent2"/>
                </a:solidFill>
              </a:rPr>
              <a:t>Job recruitment via the internet</a:t>
            </a:r>
          </a:p>
          <a:p>
            <a:pPr>
              <a:buFont typeface="Wingdings" panose="05000000000000000000" pitchFamily="2" charset="2"/>
              <a:buNone/>
            </a:pPr>
            <a:endParaRPr lang="en-US" altLang="en-US" sz="1500" dirty="0">
              <a:solidFill>
                <a:schemeClr val="accent2"/>
              </a:solidFill>
            </a:endParaRPr>
          </a:p>
          <a:p>
            <a:pPr>
              <a:buFont typeface="Wingdings" panose="05000000000000000000" pitchFamily="2" charset="2"/>
              <a:buNone/>
            </a:pPr>
            <a:endParaRPr lang="en-US" altLang="en-US" sz="1500" dirty="0">
              <a:solidFill>
                <a:schemeClr val="accent2"/>
              </a:solidFill>
            </a:endParaRPr>
          </a:p>
          <a:p>
            <a:pPr>
              <a:buFont typeface="Wingdings" panose="05000000000000000000" pitchFamily="2" charset="2"/>
              <a:buNone/>
            </a:pPr>
            <a:r>
              <a:rPr lang="en-US" altLang="en-US" sz="1500" dirty="0">
                <a:solidFill>
                  <a:srgbClr val="CC0099"/>
                </a:solidFill>
              </a:rPr>
              <a:t>2. Advertising and share prices</a:t>
            </a:r>
          </a:p>
          <a:p>
            <a:pPr>
              <a:buFont typeface="Wingdings" panose="05000000000000000000" pitchFamily="2" charset="2"/>
              <a:buNone/>
            </a:pPr>
            <a:endParaRPr lang="en-US" altLang="en-US" sz="1500" dirty="0">
              <a:solidFill>
                <a:srgbClr val="CC0099"/>
              </a:solidFill>
            </a:endParaRPr>
          </a:p>
          <a:p>
            <a:pPr>
              <a:buFont typeface="Wingdings" panose="05000000000000000000" pitchFamily="2" charset="2"/>
              <a:buNone/>
            </a:pPr>
            <a:endParaRPr lang="en-US" altLang="en-US" sz="1500" dirty="0">
              <a:solidFill>
                <a:srgbClr val="CC0099"/>
              </a:solidFill>
            </a:endParaRPr>
          </a:p>
          <a:p>
            <a:pPr>
              <a:buFont typeface="Wingdings" panose="05000000000000000000" pitchFamily="2" charset="2"/>
              <a:buNone/>
            </a:pPr>
            <a:endParaRPr lang="en-US" altLang="en-US" sz="1500" dirty="0">
              <a:solidFill>
                <a:schemeClr val="accent2"/>
              </a:solidFill>
            </a:endParaRPr>
          </a:p>
          <a:p>
            <a:pPr>
              <a:buFont typeface="Wingdings" panose="05000000000000000000" pitchFamily="2" charset="2"/>
              <a:buNone/>
            </a:pPr>
            <a:r>
              <a:rPr lang="en-US" altLang="en-US" sz="1500" dirty="0">
                <a:solidFill>
                  <a:srgbClr val="000099"/>
                </a:solidFill>
              </a:rPr>
              <a:t>3. The future of trade unions</a:t>
            </a:r>
            <a:endParaRPr lang="en-IN" altLang="en-US" sz="1500" dirty="0">
              <a:solidFill>
                <a:srgbClr val="000099"/>
              </a:solidFill>
            </a:endParaRPr>
          </a:p>
        </p:txBody>
      </p:sp>
      <p:sp>
        <p:nvSpPr>
          <p:cNvPr id="97283" name="Rectangle 6">
            <a:extLst>
              <a:ext uri="{FF2B5EF4-FFF2-40B4-BE49-F238E27FC236}">
                <a16:creationId xmlns:a16="http://schemas.microsoft.com/office/drawing/2014/main" id="{3B2DAD8A-B891-4C18-8385-61A18150A9E8}"/>
              </a:ext>
            </a:extLst>
          </p:cNvPr>
          <p:cNvSpPr>
            <a:spLocks noGrp="1"/>
          </p:cNvSpPr>
          <p:nvPr>
            <p:ph type="body" sz="half" idx="2"/>
          </p:nvPr>
        </p:nvSpPr>
        <p:spPr>
          <a:xfrm>
            <a:off x="6267450" y="1657350"/>
            <a:ext cx="3008168" cy="3398838"/>
          </a:xfrm>
        </p:spPr>
        <p:txBody>
          <a:bodyPr/>
          <a:lstStyle/>
          <a:p>
            <a:pPr algn="ctr">
              <a:buFont typeface="Wingdings" panose="05000000000000000000" pitchFamily="2" charset="2"/>
              <a:buNone/>
            </a:pPr>
            <a:r>
              <a:rPr lang="en-US" altLang="en-US" sz="1500" dirty="0"/>
              <a:t> </a:t>
            </a:r>
            <a:r>
              <a:rPr lang="en-US" altLang="en-US" sz="1500" u="sng" dirty="0"/>
              <a:t>Research Question</a:t>
            </a:r>
          </a:p>
          <a:p>
            <a:pPr algn="just">
              <a:buFont typeface="Wingdings" panose="05000000000000000000" pitchFamily="2" charset="2"/>
              <a:buNone/>
            </a:pPr>
            <a:r>
              <a:rPr lang="en-US" altLang="en-US" sz="1500" u="sng" dirty="0"/>
              <a:t>1. </a:t>
            </a:r>
            <a:r>
              <a:rPr lang="en-US" altLang="en-US" sz="1500" dirty="0">
                <a:solidFill>
                  <a:schemeClr val="accent2"/>
                </a:solidFill>
              </a:rPr>
              <a:t>How effective is recruiting for new staff via the internet in </a:t>
            </a:r>
            <a:r>
              <a:rPr lang="en-US" altLang="en-US" sz="1500" dirty="0" err="1">
                <a:solidFill>
                  <a:schemeClr val="accent2"/>
                </a:solidFill>
              </a:rPr>
              <a:t>comparision</a:t>
            </a:r>
            <a:r>
              <a:rPr lang="en-US" altLang="en-US" sz="1500" dirty="0">
                <a:solidFill>
                  <a:schemeClr val="accent2"/>
                </a:solidFill>
              </a:rPr>
              <a:t> with the traditional methods.</a:t>
            </a:r>
          </a:p>
          <a:p>
            <a:pPr algn="just">
              <a:buFont typeface="Wingdings" panose="05000000000000000000" pitchFamily="2" charset="2"/>
              <a:buNone/>
            </a:pPr>
            <a:r>
              <a:rPr lang="en-US" altLang="en-US" sz="1500" dirty="0">
                <a:solidFill>
                  <a:srgbClr val="CC0099"/>
                </a:solidFill>
              </a:rPr>
              <a:t>2.How does the running of a TV advertising campaign designed to boost the image of a company affect</a:t>
            </a:r>
            <a:r>
              <a:rPr lang="en-US" altLang="en-US" sz="1500" dirty="0">
                <a:solidFill>
                  <a:schemeClr val="accent2"/>
                </a:solidFill>
              </a:rPr>
              <a:t>.</a:t>
            </a:r>
          </a:p>
          <a:p>
            <a:pPr algn="just">
              <a:buFont typeface="Wingdings" panose="05000000000000000000" pitchFamily="2" charset="2"/>
              <a:buNone/>
            </a:pPr>
            <a:endParaRPr lang="en-US" altLang="en-US" sz="1500" dirty="0">
              <a:solidFill>
                <a:schemeClr val="accent2"/>
              </a:solidFill>
            </a:endParaRPr>
          </a:p>
          <a:p>
            <a:pPr algn="just">
              <a:buFont typeface="Wingdings" panose="05000000000000000000" pitchFamily="2" charset="2"/>
              <a:buNone/>
            </a:pPr>
            <a:r>
              <a:rPr lang="en-US" altLang="en-US" sz="1500" dirty="0">
                <a:solidFill>
                  <a:schemeClr val="accent2"/>
                </a:solidFill>
              </a:rPr>
              <a:t>3. </a:t>
            </a:r>
            <a:r>
              <a:rPr lang="en-US" altLang="en-US" sz="1500" dirty="0">
                <a:solidFill>
                  <a:srgbClr val="000099"/>
                </a:solidFill>
              </a:rPr>
              <a:t>What are the strategies that trade unions should adopt to ensure their future viability?</a:t>
            </a:r>
            <a:endParaRPr lang="en-IN" altLang="en-US" sz="1500" dirty="0">
              <a:solidFill>
                <a:srgbClr val="000099"/>
              </a:solidFill>
            </a:endParaRPr>
          </a:p>
        </p:txBody>
      </p:sp>
    </p:spTree>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reeform 2">
            <a:extLst>
              <a:ext uri="{FF2B5EF4-FFF2-40B4-BE49-F238E27FC236}">
                <a16:creationId xmlns:a16="http://schemas.microsoft.com/office/drawing/2014/main" id="{C69817FE-74B2-4352-BB1F-588A6BED0B03}"/>
              </a:ext>
            </a:extLst>
          </p:cNvPr>
          <p:cNvSpPr>
            <a:spLocks/>
          </p:cNvSpPr>
          <p:nvPr/>
        </p:nvSpPr>
        <p:spPr bwMode="auto">
          <a:xfrm>
            <a:off x="4000500" y="2819400"/>
            <a:ext cx="1588" cy="534988"/>
          </a:xfrm>
          <a:custGeom>
            <a:avLst/>
            <a:gdLst>
              <a:gd name="T0" fmla="*/ 0 w 1"/>
              <a:gd name="T1" fmla="*/ 0 h 337"/>
              <a:gd name="T2" fmla="*/ 0 w 1"/>
              <a:gd name="T3" fmla="*/ 2147483646 h 337"/>
              <a:gd name="T4" fmla="*/ 0 60000 65536"/>
              <a:gd name="T5" fmla="*/ 0 60000 65536"/>
              <a:gd name="T6" fmla="*/ 0 w 1"/>
              <a:gd name="T7" fmla="*/ 0 h 337"/>
              <a:gd name="T8" fmla="*/ 1 w 1"/>
              <a:gd name="T9" fmla="*/ 337 h 337"/>
            </a:gdLst>
            <a:ahLst/>
            <a:cxnLst>
              <a:cxn ang="T4">
                <a:pos x="T0" y="T1"/>
              </a:cxn>
              <a:cxn ang="T5">
                <a:pos x="T2" y="T3"/>
              </a:cxn>
            </a:cxnLst>
            <a:rect l="T6" t="T7" r="T8" b="T9"/>
            <a:pathLst>
              <a:path w="1" h="337">
                <a:moveTo>
                  <a:pt x="0" y="0"/>
                </a:moveTo>
                <a:lnTo>
                  <a:pt x="0" y="336"/>
                </a:lnTo>
              </a:path>
            </a:pathLst>
          </a:custGeom>
          <a:noFill/>
          <a:ln w="508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02403" name="Freeform 3">
            <a:extLst>
              <a:ext uri="{FF2B5EF4-FFF2-40B4-BE49-F238E27FC236}">
                <a16:creationId xmlns:a16="http://schemas.microsoft.com/office/drawing/2014/main" id="{82F48CDB-E2D9-4024-A4EE-8D496DA6AC80}"/>
              </a:ext>
            </a:extLst>
          </p:cNvPr>
          <p:cNvSpPr>
            <a:spLocks/>
          </p:cNvSpPr>
          <p:nvPr/>
        </p:nvSpPr>
        <p:spPr bwMode="auto">
          <a:xfrm>
            <a:off x="4000500" y="4572000"/>
            <a:ext cx="1588" cy="534988"/>
          </a:xfrm>
          <a:custGeom>
            <a:avLst/>
            <a:gdLst>
              <a:gd name="T0" fmla="*/ 0 w 1"/>
              <a:gd name="T1" fmla="*/ 0 h 337"/>
              <a:gd name="T2" fmla="*/ 0 w 1"/>
              <a:gd name="T3" fmla="*/ 2147483646 h 337"/>
              <a:gd name="T4" fmla="*/ 0 60000 65536"/>
              <a:gd name="T5" fmla="*/ 0 60000 65536"/>
              <a:gd name="T6" fmla="*/ 0 w 1"/>
              <a:gd name="T7" fmla="*/ 0 h 337"/>
              <a:gd name="T8" fmla="*/ 1 w 1"/>
              <a:gd name="T9" fmla="*/ 337 h 337"/>
            </a:gdLst>
            <a:ahLst/>
            <a:cxnLst>
              <a:cxn ang="T4">
                <a:pos x="T0" y="T1"/>
              </a:cxn>
              <a:cxn ang="T5">
                <a:pos x="T2" y="T3"/>
              </a:cxn>
            </a:cxnLst>
            <a:rect l="T6" t="T7" r="T8" b="T9"/>
            <a:pathLst>
              <a:path w="1" h="337">
                <a:moveTo>
                  <a:pt x="0" y="0"/>
                </a:moveTo>
                <a:lnTo>
                  <a:pt x="0" y="336"/>
                </a:lnTo>
              </a:path>
            </a:pathLst>
          </a:custGeom>
          <a:noFill/>
          <a:ln w="508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02404" name="Freeform 4">
            <a:extLst>
              <a:ext uri="{FF2B5EF4-FFF2-40B4-BE49-F238E27FC236}">
                <a16:creationId xmlns:a16="http://schemas.microsoft.com/office/drawing/2014/main" id="{95838DD8-13CD-415A-AA56-7D1DE286AF44}"/>
              </a:ext>
            </a:extLst>
          </p:cNvPr>
          <p:cNvSpPr>
            <a:spLocks/>
          </p:cNvSpPr>
          <p:nvPr/>
        </p:nvSpPr>
        <p:spPr bwMode="auto">
          <a:xfrm>
            <a:off x="7734300" y="2819400"/>
            <a:ext cx="1588" cy="534988"/>
          </a:xfrm>
          <a:custGeom>
            <a:avLst/>
            <a:gdLst>
              <a:gd name="T0" fmla="*/ 0 w 1"/>
              <a:gd name="T1" fmla="*/ 0 h 337"/>
              <a:gd name="T2" fmla="*/ 0 w 1"/>
              <a:gd name="T3" fmla="*/ 2147483646 h 337"/>
              <a:gd name="T4" fmla="*/ 0 60000 65536"/>
              <a:gd name="T5" fmla="*/ 0 60000 65536"/>
              <a:gd name="T6" fmla="*/ 0 w 1"/>
              <a:gd name="T7" fmla="*/ 0 h 337"/>
              <a:gd name="T8" fmla="*/ 1 w 1"/>
              <a:gd name="T9" fmla="*/ 337 h 337"/>
            </a:gdLst>
            <a:ahLst/>
            <a:cxnLst>
              <a:cxn ang="T4">
                <a:pos x="T0" y="T1"/>
              </a:cxn>
              <a:cxn ang="T5">
                <a:pos x="T2" y="T3"/>
              </a:cxn>
            </a:cxnLst>
            <a:rect l="T6" t="T7" r="T8" b="T9"/>
            <a:pathLst>
              <a:path w="1" h="337">
                <a:moveTo>
                  <a:pt x="0" y="0"/>
                </a:moveTo>
                <a:lnTo>
                  <a:pt x="0" y="336"/>
                </a:lnTo>
              </a:path>
            </a:pathLst>
          </a:custGeom>
          <a:noFill/>
          <a:ln w="508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02405" name="Freeform 5">
            <a:extLst>
              <a:ext uri="{FF2B5EF4-FFF2-40B4-BE49-F238E27FC236}">
                <a16:creationId xmlns:a16="http://schemas.microsoft.com/office/drawing/2014/main" id="{A0968AAD-7A80-44BE-8E80-C780DDD973A1}"/>
              </a:ext>
            </a:extLst>
          </p:cNvPr>
          <p:cNvSpPr>
            <a:spLocks/>
          </p:cNvSpPr>
          <p:nvPr/>
        </p:nvSpPr>
        <p:spPr bwMode="auto">
          <a:xfrm>
            <a:off x="7734300" y="4572000"/>
            <a:ext cx="1588" cy="534988"/>
          </a:xfrm>
          <a:custGeom>
            <a:avLst/>
            <a:gdLst>
              <a:gd name="T0" fmla="*/ 0 w 1"/>
              <a:gd name="T1" fmla="*/ 0 h 337"/>
              <a:gd name="T2" fmla="*/ 0 w 1"/>
              <a:gd name="T3" fmla="*/ 2147483646 h 337"/>
              <a:gd name="T4" fmla="*/ 0 60000 65536"/>
              <a:gd name="T5" fmla="*/ 0 60000 65536"/>
              <a:gd name="T6" fmla="*/ 0 w 1"/>
              <a:gd name="T7" fmla="*/ 0 h 337"/>
              <a:gd name="T8" fmla="*/ 1 w 1"/>
              <a:gd name="T9" fmla="*/ 337 h 337"/>
            </a:gdLst>
            <a:ahLst/>
            <a:cxnLst>
              <a:cxn ang="T4">
                <a:pos x="T0" y="T1"/>
              </a:cxn>
              <a:cxn ang="T5">
                <a:pos x="T2" y="T3"/>
              </a:cxn>
            </a:cxnLst>
            <a:rect l="T6" t="T7" r="T8" b="T9"/>
            <a:pathLst>
              <a:path w="1" h="337">
                <a:moveTo>
                  <a:pt x="0" y="0"/>
                </a:moveTo>
                <a:lnTo>
                  <a:pt x="0" y="336"/>
                </a:lnTo>
              </a:path>
            </a:pathLst>
          </a:custGeom>
          <a:noFill/>
          <a:ln w="508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02406" name="Freeform 6">
            <a:extLst>
              <a:ext uri="{FF2B5EF4-FFF2-40B4-BE49-F238E27FC236}">
                <a16:creationId xmlns:a16="http://schemas.microsoft.com/office/drawing/2014/main" id="{73E8342D-72BF-4793-BB86-BB2CBF9E325A}"/>
              </a:ext>
            </a:extLst>
          </p:cNvPr>
          <p:cNvSpPr>
            <a:spLocks/>
          </p:cNvSpPr>
          <p:nvPr/>
        </p:nvSpPr>
        <p:spPr bwMode="auto">
          <a:xfrm>
            <a:off x="5257800" y="2209800"/>
            <a:ext cx="1220788" cy="3506788"/>
          </a:xfrm>
          <a:custGeom>
            <a:avLst/>
            <a:gdLst>
              <a:gd name="T0" fmla="*/ 0 w 769"/>
              <a:gd name="T1" fmla="*/ 2147483646 h 2209"/>
              <a:gd name="T2" fmla="*/ 2147483646 w 769"/>
              <a:gd name="T3" fmla="*/ 2147483646 h 2209"/>
              <a:gd name="T4" fmla="*/ 2147483646 w 769"/>
              <a:gd name="T5" fmla="*/ 0 h 2209"/>
              <a:gd name="T6" fmla="*/ 2147483646 w 769"/>
              <a:gd name="T7" fmla="*/ 0 h 2209"/>
              <a:gd name="T8" fmla="*/ 0 60000 65536"/>
              <a:gd name="T9" fmla="*/ 0 60000 65536"/>
              <a:gd name="T10" fmla="*/ 0 60000 65536"/>
              <a:gd name="T11" fmla="*/ 0 60000 65536"/>
              <a:gd name="T12" fmla="*/ 0 w 769"/>
              <a:gd name="T13" fmla="*/ 0 h 2209"/>
              <a:gd name="T14" fmla="*/ 769 w 769"/>
              <a:gd name="T15" fmla="*/ 2209 h 2209"/>
            </a:gdLst>
            <a:ahLst/>
            <a:cxnLst>
              <a:cxn ang="T8">
                <a:pos x="T0" y="T1"/>
              </a:cxn>
              <a:cxn ang="T9">
                <a:pos x="T2" y="T3"/>
              </a:cxn>
              <a:cxn ang="T10">
                <a:pos x="T4" y="T5"/>
              </a:cxn>
              <a:cxn ang="T11">
                <a:pos x="T6" y="T7"/>
              </a:cxn>
            </a:cxnLst>
            <a:rect l="T12" t="T13" r="T14" b="T15"/>
            <a:pathLst>
              <a:path w="769" h="2209">
                <a:moveTo>
                  <a:pt x="0" y="2208"/>
                </a:moveTo>
                <a:lnTo>
                  <a:pt x="384" y="2208"/>
                </a:lnTo>
                <a:lnTo>
                  <a:pt x="384" y="0"/>
                </a:lnTo>
                <a:lnTo>
                  <a:pt x="768" y="0"/>
                </a:lnTo>
              </a:path>
            </a:pathLst>
          </a:custGeom>
          <a:noFill/>
          <a:ln w="508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a:lstStyle/>
          <a:p>
            <a:endParaRPr lang="en-AU"/>
          </a:p>
        </p:txBody>
      </p:sp>
      <p:sp>
        <p:nvSpPr>
          <p:cNvPr id="102407" name="Rectangle 7">
            <a:extLst>
              <a:ext uri="{FF2B5EF4-FFF2-40B4-BE49-F238E27FC236}">
                <a16:creationId xmlns:a16="http://schemas.microsoft.com/office/drawing/2014/main" id="{1068B9A7-FFF4-4419-986D-4791671AF7AE}"/>
              </a:ext>
            </a:extLst>
          </p:cNvPr>
          <p:cNvSpPr>
            <a:spLocks noChangeArrowheads="1"/>
          </p:cNvSpPr>
          <p:nvPr/>
        </p:nvSpPr>
        <p:spPr bwMode="auto">
          <a:xfrm>
            <a:off x="1790700" y="322264"/>
            <a:ext cx="86106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ctr"/>
            <a:r>
              <a:rPr lang="en-US" altLang="en-US" sz="4400">
                <a:solidFill>
                  <a:schemeClr val="tx2"/>
                </a:solidFill>
                <a:latin typeface="Times New Roman" panose="02020603050405020304" pitchFamily="18" charset="0"/>
              </a:rPr>
              <a:t>The Process of</a:t>
            </a:r>
            <a:r>
              <a:rPr lang="tr-TR" altLang="en-US" sz="4400">
                <a:solidFill>
                  <a:schemeClr val="tx2"/>
                </a:solidFill>
                <a:latin typeface="Times New Roman" panose="02020603050405020304" pitchFamily="18" charset="0"/>
              </a:rPr>
              <a:t> </a:t>
            </a:r>
            <a:r>
              <a:rPr lang="en-US" altLang="en-US" sz="4400">
                <a:solidFill>
                  <a:schemeClr val="tx2"/>
                </a:solidFill>
                <a:latin typeface="Times New Roman" panose="02020603050405020304" pitchFamily="18" charset="0"/>
              </a:rPr>
              <a:t>Problem Definition</a:t>
            </a:r>
            <a:endParaRPr lang="en-US" altLang="en-US" sz="4400" b="1">
              <a:solidFill>
                <a:schemeClr val="tx2"/>
              </a:solidFill>
              <a:latin typeface="Arial Rounded MT Bold" panose="020F0704030504030204" pitchFamily="34" charset="0"/>
            </a:endParaRPr>
          </a:p>
        </p:txBody>
      </p:sp>
      <p:grpSp>
        <p:nvGrpSpPr>
          <p:cNvPr id="2" name="Group 8">
            <a:extLst>
              <a:ext uri="{FF2B5EF4-FFF2-40B4-BE49-F238E27FC236}">
                <a16:creationId xmlns:a16="http://schemas.microsoft.com/office/drawing/2014/main" id="{E3FB6373-97BF-4CED-BCF4-D5F3E722A6EE}"/>
              </a:ext>
            </a:extLst>
          </p:cNvPr>
          <p:cNvGrpSpPr>
            <a:grpSpLocks/>
          </p:cNvGrpSpPr>
          <p:nvPr/>
        </p:nvGrpSpPr>
        <p:grpSpPr bwMode="auto">
          <a:xfrm>
            <a:off x="2743200" y="1600200"/>
            <a:ext cx="2514600" cy="1219200"/>
            <a:chOff x="1104" y="1008"/>
            <a:chExt cx="1584" cy="768"/>
          </a:xfrm>
        </p:grpSpPr>
        <p:sp>
          <p:nvSpPr>
            <p:cNvPr id="98329" name="Rectangle 9">
              <a:extLst>
                <a:ext uri="{FF2B5EF4-FFF2-40B4-BE49-F238E27FC236}">
                  <a16:creationId xmlns:a16="http://schemas.microsoft.com/office/drawing/2014/main" id="{9BCDE882-EE43-46D5-8FAC-9F56A35F7C37}"/>
                </a:ext>
              </a:extLst>
            </p:cNvPr>
            <p:cNvSpPr>
              <a:spLocks noChangeArrowheads="1"/>
            </p:cNvSpPr>
            <p:nvPr/>
          </p:nvSpPr>
          <p:spPr bwMode="auto">
            <a:xfrm>
              <a:off x="1104" y="1008"/>
              <a:ext cx="1584"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30" name="Rectangle 10">
              <a:extLst>
                <a:ext uri="{FF2B5EF4-FFF2-40B4-BE49-F238E27FC236}">
                  <a16:creationId xmlns:a16="http://schemas.microsoft.com/office/drawing/2014/main" id="{6C2F9DD6-610F-49B8-86C5-86404D32B9D2}"/>
                </a:ext>
              </a:extLst>
            </p:cNvPr>
            <p:cNvSpPr>
              <a:spLocks noChangeArrowheads="1"/>
            </p:cNvSpPr>
            <p:nvPr/>
          </p:nvSpPr>
          <p:spPr bwMode="auto">
            <a:xfrm>
              <a:off x="1154" y="1056"/>
              <a:ext cx="150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Ascertain the decision maker’s objectives</a:t>
              </a:r>
            </a:p>
          </p:txBody>
        </p:sp>
      </p:grpSp>
      <p:grpSp>
        <p:nvGrpSpPr>
          <p:cNvPr id="3" name="Group 11">
            <a:extLst>
              <a:ext uri="{FF2B5EF4-FFF2-40B4-BE49-F238E27FC236}">
                <a16:creationId xmlns:a16="http://schemas.microsoft.com/office/drawing/2014/main" id="{634F3638-71A3-4403-84A3-50E1AF70A3E3}"/>
              </a:ext>
            </a:extLst>
          </p:cNvPr>
          <p:cNvGrpSpPr>
            <a:grpSpLocks/>
          </p:cNvGrpSpPr>
          <p:nvPr/>
        </p:nvGrpSpPr>
        <p:grpSpPr bwMode="auto">
          <a:xfrm>
            <a:off x="2743200" y="3352800"/>
            <a:ext cx="2514600" cy="1219200"/>
            <a:chOff x="1104" y="2112"/>
            <a:chExt cx="1584" cy="768"/>
          </a:xfrm>
        </p:grpSpPr>
        <p:sp>
          <p:nvSpPr>
            <p:cNvPr id="98327" name="Rectangle 12">
              <a:extLst>
                <a:ext uri="{FF2B5EF4-FFF2-40B4-BE49-F238E27FC236}">
                  <a16:creationId xmlns:a16="http://schemas.microsoft.com/office/drawing/2014/main" id="{4D1DD059-2971-49F8-916F-53073064C32D}"/>
                </a:ext>
              </a:extLst>
            </p:cNvPr>
            <p:cNvSpPr>
              <a:spLocks noChangeArrowheads="1"/>
            </p:cNvSpPr>
            <p:nvPr/>
          </p:nvSpPr>
          <p:spPr bwMode="auto">
            <a:xfrm>
              <a:off x="1104" y="2112"/>
              <a:ext cx="1584"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28" name="Rectangle 13">
              <a:extLst>
                <a:ext uri="{FF2B5EF4-FFF2-40B4-BE49-F238E27FC236}">
                  <a16:creationId xmlns:a16="http://schemas.microsoft.com/office/drawing/2014/main" id="{A53299CC-997B-4E4D-B872-926649F0EF26}"/>
                </a:ext>
              </a:extLst>
            </p:cNvPr>
            <p:cNvSpPr>
              <a:spLocks noChangeArrowheads="1"/>
            </p:cNvSpPr>
            <p:nvPr/>
          </p:nvSpPr>
          <p:spPr bwMode="auto">
            <a:xfrm>
              <a:off x="1154" y="2160"/>
              <a:ext cx="150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Understand background of the problem</a:t>
              </a:r>
            </a:p>
          </p:txBody>
        </p:sp>
      </p:grpSp>
      <p:grpSp>
        <p:nvGrpSpPr>
          <p:cNvPr id="4" name="Group 14">
            <a:extLst>
              <a:ext uri="{FF2B5EF4-FFF2-40B4-BE49-F238E27FC236}">
                <a16:creationId xmlns:a16="http://schemas.microsoft.com/office/drawing/2014/main" id="{55023A68-DAD6-448B-8A94-45D53155A509}"/>
              </a:ext>
            </a:extLst>
          </p:cNvPr>
          <p:cNvGrpSpPr>
            <a:grpSpLocks/>
          </p:cNvGrpSpPr>
          <p:nvPr/>
        </p:nvGrpSpPr>
        <p:grpSpPr bwMode="auto">
          <a:xfrm>
            <a:off x="2743200" y="5105400"/>
            <a:ext cx="2514600" cy="1219200"/>
            <a:chOff x="1104" y="3216"/>
            <a:chExt cx="1584" cy="768"/>
          </a:xfrm>
        </p:grpSpPr>
        <p:sp>
          <p:nvSpPr>
            <p:cNvPr id="98325" name="Rectangle 15">
              <a:extLst>
                <a:ext uri="{FF2B5EF4-FFF2-40B4-BE49-F238E27FC236}">
                  <a16:creationId xmlns:a16="http://schemas.microsoft.com/office/drawing/2014/main" id="{C654F881-6FB6-434F-AEB1-7CE88FC3DA23}"/>
                </a:ext>
              </a:extLst>
            </p:cNvPr>
            <p:cNvSpPr>
              <a:spLocks noChangeArrowheads="1"/>
            </p:cNvSpPr>
            <p:nvPr/>
          </p:nvSpPr>
          <p:spPr bwMode="auto">
            <a:xfrm>
              <a:off x="1104" y="3216"/>
              <a:ext cx="1584"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26" name="Rectangle 16">
              <a:extLst>
                <a:ext uri="{FF2B5EF4-FFF2-40B4-BE49-F238E27FC236}">
                  <a16:creationId xmlns:a16="http://schemas.microsoft.com/office/drawing/2014/main" id="{90549229-BC14-4C06-89CF-62CF5D786D28}"/>
                </a:ext>
              </a:extLst>
            </p:cNvPr>
            <p:cNvSpPr>
              <a:spLocks noChangeArrowheads="1"/>
            </p:cNvSpPr>
            <p:nvPr/>
          </p:nvSpPr>
          <p:spPr bwMode="auto">
            <a:xfrm>
              <a:off x="1154" y="3264"/>
              <a:ext cx="150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Isolate/identify the problem, not the symptoms</a:t>
              </a:r>
            </a:p>
          </p:txBody>
        </p:sp>
      </p:grpSp>
      <p:grpSp>
        <p:nvGrpSpPr>
          <p:cNvPr id="5" name="Group 17">
            <a:extLst>
              <a:ext uri="{FF2B5EF4-FFF2-40B4-BE49-F238E27FC236}">
                <a16:creationId xmlns:a16="http://schemas.microsoft.com/office/drawing/2014/main" id="{22DFE582-4E0F-4A5A-A772-46C3DA216F8D}"/>
              </a:ext>
            </a:extLst>
          </p:cNvPr>
          <p:cNvGrpSpPr>
            <a:grpSpLocks/>
          </p:cNvGrpSpPr>
          <p:nvPr/>
        </p:nvGrpSpPr>
        <p:grpSpPr bwMode="auto">
          <a:xfrm>
            <a:off x="6477000" y="1600200"/>
            <a:ext cx="2895600" cy="1219200"/>
            <a:chOff x="3456" y="1008"/>
            <a:chExt cx="1824" cy="768"/>
          </a:xfrm>
        </p:grpSpPr>
        <p:sp>
          <p:nvSpPr>
            <p:cNvPr id="98323" name="Rectangle 18">
              <a:extLst>
                <a:ext uri="{FF2B5EF4-FFF2-40B4-BE49-F238E27FC236}">
                  <a16:creationId xmlns:a16="http://schemas.microsoft.com/office/drawing/2014/main" id="{ECD74C16-1E2B-42E5-A655-E72D9BAFFF48}"/>
                </a:ext>
              </a:extLst>
            </p:cNvPr>
            <p:cNvSpPr>
              <a:spLocks noChangeArrowheads="1"/>
            </p:cNvSpPr>
            <p:nvPr/>
          </p:nvSpPr>
          <p:spPr bwMode="auto">
            <a:xfrm>
              <a:off x="3456" y="1008"/>
              <a:ext cx="1728"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24" name="Rectangle 19">
              <a:extLst>
                <a:ext uri="{FF2B5EF4-FFF2-40B4-BE49-F238E27FC236}">
                  <a16:creationId xmlns:a16="http://schemas.microsoft.com/office/drawing/2014/main" id="{D9571F07-7568-4473-893D-CD859E4E5300}"/>
                </a:ext>
              </a:extLst>
            </p:cNvPr>
            <p:cNvSpPr>
              <a:spLocks noChangeArrowheads="1"/>
            </p:cNvSpPr>
            <p:nvPr/>
          </p:nvSpPr>
          <p:spPr bwMode="auto">
            <a:xfrm>
              <a:off x="3506" y="1056"/>
              <a:ext cx="1774"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Determine research</a:t>
              </a:r>
              <a:r>
                <a:rPr lang="tr-TR" altLang="en-US" sz="2000">
                  <a:latin typeface="Arial Rounded MT Bold" panose="020F0704030504030204" pitchFamily="34" charset="0"/>
                </a:rPr>
                <a:t> </a:t>
              </a:r>
              <a:r>
                <a:rPr lang="en-US" altLang="en-US" sz="2000">
                  <a:latin typeface="Arial Rounded MT Bold" panose="020F0704030504030204" pitchFamily="34" charset="0"/>
                </a:rPr>
                <a:t>objectives</a:t>
              </a:r>
            </a:p>
          </p:txBody>
        </p:sp>
      </p:grpSp>
      <p:grpSp>
        <p:nvGrpSpPr>
          <p:cNvPr id="6" name="Group 20">
            <a:extLst>
              <a:ext uri="{FF2B5EF4-FFF2-40B4-BE49-F238E27FC236}">
                <a16:creationId xmlns:a16="http://schemas.microsoft.com/office/drawing/2014/main" id="{17D8DD0D-05D0-4958-90DA-59239F529466}"/>
              </a:ext>
            </a:extLst>
          </p:cNvPr>
          <p:cNvGrpSpPr>
            <a:grpSpLocks/>
          </p:cNvGrpSpPr>
          <p:nvPr/>
        </p:nvGrpSpPr>
        <p:grpSpPr bwMode="auto">
          <a:xfrm>
            <a:off x="6477000" y="3352800"/>
            <a:ext cx="2743200" cy="1219200"/>
            <a:chOff x="3456" y="2112"/>
            <a:chExt cx="1584" cy="768"/>
          </a:xfrm>
        </p:grpSpPr>
        <p:sp>
          <p:nvSpPr>
            <p:cNvPr id="98321" name="Rectangle 21">
              <a:extLst>
                <a:ext uri="{FF2B5EF4-FFF2-40B4-BE49-F238E27FC236}">
                  <a16:creationId xmlns:a16="http://schemas.microsoft.com/office/drawing/2014/main" id="{445EF718-73CF-45F1-BB62-079E7D677EB1}"/>
                </a:ext>
              </a:extLst>
            </p:cNvPr>
            <p:cNvSpPr>
              <a:spLocks noChangeArrowheads="1"/>
            </p:cNvSpPr>
            <p:nvPr/>
          </p:nvSpPr>
          <p:spPr bwMode="auto">
            <a:xfrm>
              <a:off x="3456" y="2112"/>
              <a:ext cx="1584"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22" name="Rectangle 22">
              <a:extLst>
                <a:ext uri="{FF2B5EF4-FFF2-40B4-BE49-F238E27FC236}">
                  <a16:creationId xmlns:a16="http://schemas.microsoft.com/office/drawing/2014/main" id="{875F4CC6-EBD4-435E-91EB-2E54A4055691}"/>
                </a:ext>
              </a:extLst>
            </p:cNvPr>
            <p:cNvSpPr>
              <a:spLocks noChangeArrowheads="1"/>
            </p:cNvSpPr>
            <p:nvPr/>
          </p:nvSpPr>
          <p:spPr bwMode="auto">
            <a:xfrm>
              <a:off x="3506" y="2160"/>
              <a:ext cx="150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endParaRPr lang="tr-TR" altLang="en-US" sz="2000">
                <a:latin typeface="Arial Rounded MT Bold" panose="020F0704030504030204" pitchFamily="34" charset="0"/>
              </a:endParaRPr>
            </a:p>
          </p:txBody>
        </p:sp>
      </p:grpSp>
      <p:grpSp>
        <p:nvGrpSpPr>
          <p:cNvPr id="7" name="Group 23">
            <a:extLst>
              <a:ext uri="{FF2B5EF4-FFF2-40B4-BE49-F238E27FC236}">
                <a16:creationId xmlns:a16="http://schemas.microsoft.com/office/drawing/2014/main" id="{4286FB1C-E34A-44B5-8F0E-E12A4057EFE1}"/>
              </a:ext>
            </a:extLst>
          </p:cNvPr>
          <p:cNvGrpSpPr>
            <a:grpSpLocks/>
          </p:cNvGrpSpPr>
          <p:nvPr/>
        </p:nvGrpSpPr>
        <p:grpSpPr bwMode="auto">
          <a:xfrm>
            <a:off x="6477000" y="5105400"/>
            <a:ext cx="2819400" cy="1219200"/>
            <a:chOff x="3456" y="3216"/>
            <a:chExt cx="1584" cy="768"/>
          </a:xfrm>
        </p:grpSpPr>
        <p:sp>
          <p:nvSpPr>
            <p:cNvPr id="98319" name="Rectangle 24">
              <a:extLst>
                <a:ext uri="{FF2B5EF4-FFF2-40B4-BE49-F238E27FC236}">
                  <a16:creationId xmlns:a16="http://schemas.microsoft.com/office/drawing/2014/main" id="{632E82F6-B095-41FD-9FA5-136697482B0A}"/>
                </a:ext>
              </a:extLst>
            </p:cNvPr>
            <p:cNvSpPr>
              <a:spLocks noChangeArrowheads="1"/>
            </p:cNvSpPr>
            <p:nvPr/>
          </p:nvSpPr>
          <p:spPr bwMode="auto">
            <a:xfrm>
              <a:off x="3456" y="3216"/>
              <a:ext cx="1584" cy="7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tr-TR" altLang="en-US" sz="2400">
                <a:latin typeface="Times New Roman" panose="02020603050405020304" pitchFamily="18" charset="0"/>
              </a:endParaRPr>
            </a:p>
          </p:txBody>
        </p:sp>
        <p:sp>
          <p:nvSpPr>
            <p:cNvPr id="98320" name="Rectangle 25">
              <a:extLst>
                <a:ext uri="{FF2B5EF4-FFF2-40B4-BE49-F238E27FC236}">
                  <a16:creationId xmlns:a16="http://schemas.microsoft.com/office/drawing/2014/main" id="{88F41717-58E4-47BB-B483-A0AF9615E837}"/>
                </a:ext>
              </a:extLst>
            </p:cNvPr>
            <p:cNvSpPr>
              <a:spLocks noChangeArrowheads="1"/>
            </p:cNvSpPr>
            <p:nvPr/>
          </p:nvSpPr>
          <p:spPr bwMode="auto">
            <a:xfrm>
              <a:off x="3506" y="3248"/>
              <a:ext cx="1500"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Determine relevant variables</a:t>
              </a:r>
              <a:r>
                <a:rPr lang="tr-TR" altLang="en-US" sz="2000">
                  <a:latin typeface="Arial Rounded MT Bold" panose="020F0704030504030204" pitchFamily="34" charset="0"/>
                </a:rPr>
                <a:t> and s</a:t>
              </a:r>
              <a:r>
                <a:rPr lang="en-US" altLang="en-US" sz="2000">
                  <a:latin typeface="Arial Rounded MT Bold" panose="020F0704030504030204" pitchFamily="34" charset="0"/>
                </a:rPr>
                <a:t>tate </a:t>
              </a:r>
              <a:r>
                <a:rPr lang="tr-TR" altLang="en-US" sz="2000">
                  <a:latin typeface="Arial Rounded MT Bold" panose="020F0704030504030204" pitchFamily="34" charset="0"/>
                </a:rPr>
                <a:t>hypotheses</a:t>
              </a:r>
              <a:endParaRPr lang="en-US" altLang="en-US" sz="2000">
                <a:latin typeface="Arial Rounded MT Bold" panose="020F0704030504030204" pitchFamily="34" charset="0"/>
              </a:endParaRPr>
            </a:p>
          </p:txBody>
        </p:sp>
      </p:grpSp>
      <p:sp>
        <p:nvSpPr>
          <p:cNvPr id="98318" name="Rectangle 19">
            <a:extLst>
              <a:ext uri="{FF2B5EF4-FFF2-40B4-BE49-F238E27FC236}">
                <a16:creationId xmlns:a16="http://schemas.microsoft.com/office/drawing/2014/main" id="{135C9F3E-02F5-4104-B423-78F27E6D4C55}"/>
              </a:ext>
            </a:extLst>
          </p:cNvPr>
          <p:cNvSpPr>
            <a:spLocks noChangeArrowheads="1"/>
          </p:cNvSpPr>
          <p:nvPr/>
        </p:nvSpPr>
        <p:spPr bwMode="auto">
          <a:xfrm>
            <a:off x="6477001" y="3479801"/>
            <a:ext cx="28162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spcBef>
                <a:spcPct val="50000"/>
              </a:spcBef>
            </a:pPr>
            <a:r>
              <a:rPr lang="en-US" altLang="en-US" sz="2000">
                <a:latin typeface="Arial Rounded MT Bold" panose="020F0704030504030204" pitchFamily="34" charset="0"/>
              </a:rPr>
              <a:t>Determine </a:t>
            </a:r>
            <a:r>
              <a:rPr lang="tr-TR" altLang="en-US" sz="2000">
                <a:latin typeface="Arial Rounded MT Bold" panose="020F0704030504030204" pitchFamily="34" charset="0"/>
              </a:rPr>
              <a:t>the </a:t>
            </a:r>
            <a:r>
              <a:rPr lang="en-US" altLang="en-US" sz="2000">
                <a:latin typeface="Arial Rounded MT Bold" panose="020F0704030504030204" pitchFamily="34" charset="0"/>
              </a:rPr>
              <a:t>unit of analysis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2407"/>
                                        </p:tgtEl>
                                        <p:attrNameLst>
                                          <p:attrName>style.visibility</p:attrName>
                                        </p:attrNameLst>
                                      </p:cBhvr>
                                      <p:to>
                                        <p:strVal val="visible"/>
                                      </p:to>
                                    </p:set>
                                    <p:animEffect transition="in" filter="barn(outVertical)">
                                      <p:cBhvr>
                                        <p:cTn id="7" dur="500"/>
                                        <p:tgtEl>
                                          <p:spTgt spid="1024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02402"/>
                                        </p:tgtEl>
                                        <p:attrNameLst>
                                          <p:attrName>style.visibility</p:attrName>
                                        </p:attrNameLst>
                                      </p:cBhvr>
                                      <p:to>
                                        <p:strVal val="visible"/>
                                      </p:to>
                                    </p:set>
                                    <p:anim calcmode="lin" valueType="num">
                                      <p:cBhvr additive="base">
                                        <p:cTn id="18" dur="500" fill="hold"/>
                                        <p:tgtEl>
                                          <p:spTgt spid="102402"/>
                                        </p:tgtEl>
                                        <p:attrNameLst>
                                          <p:attrName>ppt_x</p:attrName>
                                        </p:attrNameLst>
                                      </p:cBhvr>
                                      <p:tavLst>
                                        <p:tav tm="0">
                                          <p:val>
                                            <p:strVal val="#ppt_x"/>
                                          </p:val>
                                        </p:tav>
                                        <p:tav tm="100000">
                                          <p:val>
                                            <p:strVal val="#ppt_x"/>
                                          </p:val>
                                        </p:tav>
                                      </p:tavLst>
                                    </p:anim>
                                    <p:anim calcmode="lin" valueType="num">
                                      <p:cBhvr additive="base">
                                        <p:cTn id="19" dur="500" fill="hold"/>
                                        <p:tgtEl>
                                          <p:spTgt spid="102402"/>
                                        </p:tgtEl>
                                        <p:attrNameLst>
                                          <p:attrName>ppt_y</p:attrName>
                                        </p:attrNameLst>
                                      </p:cBhvr>
                                      <p:tavLst>
                                        <p:tav tm="0">
                                          <p:val>
                                            <p:strVal val="1+#ppt_h/2"/>
                                          </p:val>
                                        </p:tav>
                                        <p:tav tm="100000">
                                          <p:val>
                                            <p:strVal val="#ppt_y"/>
                                          </p:val>
                                        </p:tav>
                                      </p:tavLst>
                                    </p:anim>
                                  </p:childTnLst>
                                </p:cTn>
                              </p:par>
                            </p:childTnLst>
                          </p:cTn>
                        </p:par>
                        <p:par>
                          <p:cTn id="20" fill="hold" nodeType="afterGroup">
                            <p:stCondLst>
                              <p:cond delay="500"/>
                            </p:stCondLst>
                            <p:childTnLst>
                              <p:par>
                                <p:cTn id="21" presetID="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102403"/>
                                        </p:tgtEl>
                                        <p:attrNameLst>
                                          <p:attrName>style.visibility</p:attrName>
                                        </p:attrNameLst>
                                      </p:cBhvr>
                                      <p:to>
                                        <p:strVal val="visible"/>
                                      </p:to>
                                    </p:set>
                                    <p:anim calcmode="lin" valueType="num">
                                      <p:cBhvr additive="base">
                                        <p:cTn id="29" dur="500" fill="hold"/>
                                        <p:tgtEl>
                                          <p:spTgt spid="102403"/>
                                        </p:tgtEl>
                                        <p:attrNameLst>
                                          <p:attrName>ppt_x</p:attrName>
                                        </p:attrNameLst>
                                      </p:cBhvr>
                                      <p:tavLst>
                                        <p:tav tm="0">
                                          <p:val>
                                            <p:strVal val="#ppt_x"/>
                                          </p:val>
                                        </p:tav>
                                        <p:tav tm="100000">
                                          <p:val>
                                            <p:strVal val="#ppt_x"/>
                                          </p:val>
                                        </p:tav>
                                      </p:tavLst>
                                    </p:anim>
                                    <p:anim calcmode="lin" valueType="num">
                                      <p:cBhvr additive="base">
                                        <p:cTn id="30" dur="500" fill="hold"/>
                                        <p:tgtEl>
                                          <p:spTgt spid="102403"/>
                                        </p:tgtEl>
                                        <p:attrNameLst>
                                          <p:attrName>ppt_y</p:attrName>
                                        </p:attrNameLst>
                                      </p:cBhvr>
                                      <p:tavLst>
                                        <p:tav tm="0">
                                          <p:val>
                                            <p:strVal val="1+#ppt_h/2"/>
                                          </p:val>
                                        </p:tav>
                                        <p:tav tm="100000">
                                          <p:val>
                                            <p:strVal val="#ppt_y"/>
                                          </p:val>
                                        </p:tav>
                                      </p:tavLst>
                                    </p:anim>
                                  </p:childTnLst>
                                </p:cTn>
                              </p:par>
                            </p:childTnLst>
                          </p:cTn>
                        </p:par>
                        <p:par>
                          <p:cTn id="31" fill="hold" nodeType="afterGroup">
                            <p:stCondLst>
                              <p:cond delay="500"/>
                            </p:stCondLst>
                            <p:childTnLst>
                              <p:par>
                                <p:cTn id="32" presetID="2" presetClass="entr" presetSubtype="4"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fill="hold"/>
                                        <p:tgtEl>
                                          <p:spTgt spid="4"/>
                                        </p:tgtEl>
                                        <p:attrNameLst>
                                          <p:attrName>ppt_x</p:attrName>
                                        </p:attrNameLst>
                                      </p:cBhvr>
                                      <p:tavLst>
                                        <p:tav tm="0">
                                          <p:val>
                                            <p:strVal val="#ppt_x"/>
                                          </p:val>
                                        </p:tav>
                                        <p:tav tm="100000">
                                          <p:val>
                                            <p:strVal val="#ppt_x"/>
                                          </p:val>
                                        </p:tav>
                                      </p:tavLst>
                                    </p:anim>
                                    <p:anim calcmode="lin" valueType="num">
                                      <p:cBhvr additive="base">
                                        <p:cTn id="3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nodeType="clickEffect">
                                  <p:stCondLst>
                                    <p:cond delay="0"/>
                                  </p:stCondLst>
                                  <p:childTnLst>
                                    <p:set>
                                      <p:cBhvr>
                                        <p:cTn id="39" dur="1" fill="hold">
                                          <p:stCondLst>
                                            <p:cond delay="0"/>
                                          </p:stCondLst>
                                        </p:cTn>
                                        <p:tgtEl>
                                          <p:spTgt spid="102406"/>
                                        </p:tgtEl>
                                        <p:attrNameLst>
                                          <p:attrName>style.visibility</p:attrName>
                                        </p:attrNameLst>
                                      </p:cBhvr>
                                      <p:to>
                                        <p:strVal val="visible"/>
                                      </p:to>
                                    </p:set>
                                    <p:animEffect transition="in" filter="wipe(down)">
                                      <p:cBhvr>
                                        <p:cTn id="40" dur="500"/>
                                        <p:tgtEl>
                                          <p:spTgt spid="102406"/>
                                        </p:tgtEl>
                                      </p:cBhvr>
                                    </p:animEffect>
                                  </p:childTnLst>
                                </p:cTn>
                              </p:par>
                            </p:childTnLst>
                          </p:cTn>
                        </p:par>
                        <p:par>
                          <p:cTn id="41" fill="hold" nodeType="afterGroup">
                            <p:stCondLst>
                              <p:cond delay="500"/>
                            </p:stCondLst>
                            <p:childTnLst>
                              <p:par>
                                <p:cTn id="42" presetID="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additive="base">
                                        <p:cTn id="44" dur="500" fill="hold"/>
                                        <p:tgtEl>
                                          <p:spTgt spid="5"/>
                                        </p:tgtEl>
                                        <p:attrNameLst>
                                          <p:attrName>ppt_x</p:attrName>
                                        </p:attrNameLst>
                                      </p:cBhvr>
                                      <p:tavLst>
                                        <p:tav tm="0">
                                          <p:val>
                                            <p:strVal val="1+#ppt_w/2"/>
                                          </p:val>
                                        </p:tav>
                                        <p:tav tm="100000">
                                          <p:val>
                                            <p:strVal val="#ppt_x"/>
                                          </p:val>
                                        </p:tav>
                                      </p:tavLst>
                                    </p:anim>
                                    <p:anim calcmode="lin" valueType="num">
                                      <p:cBhvr additive="base">
                                        <p:cTn id="4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nodeType="clickEffect">
                                  <p:stCondLst>
                                    <p:cond delay="0"/>
                                  </p:stCondLst>
                                  <p:childTnLst>
                                    <p:set>
                                      <p:cBhvr>
                                        <p:cTn id="49" dur="1" fill="hold">
                                          <p:stCondLst>
                                            <p:cond delay="0"/>
                                          </p:stCondLst>
                                        </p:cTn>
                                        <p:tgtEl>
                                          <p:spTgt spid="102404"/>
                                        </p:tgtEl>
                                        <p:attrNameLst>
                                          <p:attrName>style.visibility</p:attrName>
                                        </p:attrNameLst>
                                      </p:cBhvr>
                                      <p:to>
                                        <p:strVal val="visible"/>
                                      </p:to>
                                    </p:set>
                                    <p:anim calcmode="lin" valueType="num">
                                      <p:cBhvr additive="base">
                                        <p:cTn id="50" dur="500" fill="hold"/>
                                        <p:tgtEl>
                                          <p:spTgt spid="102404"/>
                                        </p:tgtEl>
                                        <p:attrNameLst>
                                          <p:attrName>ppt_x</p:attrName>
                                        </p:attrNameLst>
                                      </p:cBhvr>
                                      <p:tavLst>
                                        <p:tav tm="0">
                                          <p:val>
                                            <p:strVal val="#ppt_x"/>
                                          </p:val>
                                        </p:tav>
                                        <p:tav tm="100000">
                                          <p:val>
                                            <p:strVal val="#ppt_x"/>
                                          </p:val>
                                        </p:tav>
                                      </p:tavLst>
                                    </p:anim>
                                    <p:anim calcmode="lin" valueType="num">
                                      <p:cBhvr additive="base">
                                        <p:cTn id="51" dur="500" fill="hold"/>
                                        <p:tgtEl>
                                          <p:spTgt spid="102404"/>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500"/>
                            </p:stCondLst>
                            <p:childTnLst>
                              <p:par>
                                <p:cTn id="53" presetID="2" presetClass="entr" presetSubtype="4"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nodeType="clickEffect">
                                  <p:stCondLst>
                                    <p:cond delay="0"/>
                                  </p:stCondLst>
                                  <p:childTnLst>
                                    <p:set>
                                      <p:cBhvr>
                                        <p:cTn id="60" dur="1" fill="hold">
                                          <p:stCondLst>
                                            <p:cond delay="0"/>
                                          </p:stCondLst>
                                        </p:cTn>
                                        <p:tgtEl>
                                          <p:spTgt spid="102405"/>
                                        </p:tgtEl>
                                        <p:attrNameLst>
                                          <p:attrName>style.visibility</p:attrName>
                                        </p:attrNameLst>
                                      </p:cBhvr>
                                      <p:to>
                                        <p:strVal val="visible"/>
                                      </p:to>
                                    </p:set>
                                    <p:anim calcmode="lin" valueType="num">
                                      <p:cBhvr additive="base">
                                        <p:cTn id="61" dur="500" fill="hold"/>
                                        <p:tgtEl>
                                          <p:spTgt spid="102405"/>
                                        </p:tgtEl>
                                        <p:attrNameLst>
                                          <p:attrName>ppt_x</p:attrName>
                                        </p:attrNameLst>
                                      </p:cBhvr>
                                      <p:tavLst>
                                        <p:tav tm="0">
                                          <p:val>
                                            <p:strVal val="#ppt_x"/>
                                          </p:val>
                                        </p:tav>
                                        <p:tav tm="100000">
                                          <p:val>
                                            <p:strVal val="#ppt_x"/>
                                          </p:val>
                                        </p:tav>
                                      </p:tavLst>
                                    </p:anim>
                                    <p:anim calcmode="lin" valueType="num">
                                      <p:cBhvr additive="base">
                                        <p:cTn id="62" dur="500" fill="hold"/>
                                        <p:tgtEl>
                                          <p:spTgt spid="102405"/>
                                        </p:tgtEl>
                                        <p:attrNameLst>
                                          <p:attrName>ppt_y</p:attrName>
                                        </p:attrNameLst>
                                      </p:cBhvr>
                                      <p:tavLst>
                                        <p:tav tm="0">
                                          <p:val>
                                            <p:strVal val="1+#ppt_h/2"/>
                                          </p:val>
                                        </p:tav>
                                        <p:tav tm="100000">
                                          <p:val>
                                            <p:strVal val="#ppt_y"/>
                                          </p:val>
                                        </p:tav>
                                      </p:tavLst>
                                    </p:anim>
                                  </p:childTnLst>
                                </p:cTn>
                              </p:par>
                            </p:childTnLst>
                          </p:cTn>
                        </p:par>
                        <p:par>
                          <p:cTn id="63" fill="hold" nodeType="afterGroup">
                            <p:stCondLst>
                              <p:cond delay="500"/>
                            </p:stCondLst>
                            <p:childTnLst>
                              <p:par>
                                <p:cTn id="64" presetID="2" presetClass="entr" presetSubtype="4"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7"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5 Slayt Numarası Yer Tutucusu">
            <a:extLst>
              <a:ext uri="{FF2B5EF4-FFF2-40B4-BE49-F238E27FC236}">
                <a16:creationId xmlns:a16="http://schemas.microsoft.com/office/drawing/2014/main" id="{30A5511F-6035-43CD-86EC-7650A6F6E48F}"/>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a:spcBef>
                <a:spcPct val="0"/>
              </a:spcBef>
              <a:buClrTx/>
              <a:buSzTx/>
              <a:buFontTx/>
              <a:buNone/>
            </a:pPr>
            <a:fld id="{2B09386D-6E78-4A70-9655-48D180ED8C7B}" type="slidenum">
              <a:rPr lang="en-US" altLang="en-US" sz="1400">
                <a:latin typeface="Times New Roman" panose="02020603050405020304" pitchFamily="18" charset="0"/>
              </a:rPr>
              <a:pPr algn="r">
                <a:spcBef>
                  <a:spcPct val="0"/>
                </a:spcBef>
                <a:buClrTx/>
                <a:buSzTx/>
                <a:buFontTx/>
                <a:buNone/>
              </a:pPr>
              <a:t>79</a:t>
            </a:fld>
            <a:endParaRPr lang="en-US" altLang="en-US" sz="1400">
              <a:latin typeface="Times New Roman" panose="02020603050405020304" pitchFamily="18" charset="0"/>
            </a:endParaRPr>
          </a:p>
        </p:txBody>
      </p:sp>
      <p:sp>
        <p:nvSpPr>
          <p:cNvPr id="92163" name="Rectangle 2">
            <a:extLst>
              <a:ext uri="{FF2B5EF4-FFF2-40B4-BE49-F238E27FC236}">
                <a16:creationId xmlns:a16="http://schemas.microsoft.com/office/drawing/2014/main" id="{3F33CFF7-C653-46D7-9A1F-6FA1C0F6ABBB}"/>
              </a:ext>
            </a:extLst>
          </p:cNvPr>
          <p:cNvSpPr>
            <a:spLocks noGrp="1" noChangeArrowheads="1"/>
          </p:cNvSpPr>
          <p:nvPr>
            <p:ph type="title"/>
          </p:nvPr>
        </p:nvSpPr>
        <p:spPr>
          <a:xfrm>
            <a:off x="1676400" y="381000"/>
            <a:ext cx="9144000" cy="914400"/>
          </a:xfrm>
        </p:spPr>
        <p:txBody>
          <a:bodyPr vert="horz" lIns="92075" tIns="46038" rIns="92075" bIns="46038" rtlCol="0" anchor="ctr">
            <a:normAutofit/>
          </a:bodyPr>
          <a:lstStyle/>
          <a:p>
            <a:pPr>
              <a:defRPr/>
            </a:pPr>
            <a:r>
              <a:rPr lang="tr-TR" altLang="en-US" sz="3500" dirty="0"/>
              <a:t> </a:t>
            </a:r>
            <a:r>
              <a:rPr lang="en-US" altLang="en-US" sz="3500" dirty="0"/>
              <a:t>Ascertain the Decision Maker’s Objectives</a:t>
            </a:r>
            <a:endParaRPr lang="en-US" altLang="en-US" sz="3500" b="1" dirty="0"/>
          </a:p>
        </p:txBody>
      </p:sp>
      <p:sp>
        <p:nvSpPr>
          <p:cNvPr id="104452" name="Rectangle 4">
            <a:extLst>
              <a:ext uri="{FF2B5EF4-FFF2-40B4-BE49-F238E27FC236}">
                <a16:creationId xmlns:a16="http://schemas.microsoft.com/office/drawing/2014/main" id="{1EBF1549-BEA4-4F6D-A151-4EBF1F6397C8}"/>
              </a:ext>
            </a:extLst>
          </p:cNvPr>
          <p:cNvSpPr>
            <a:spLocks noGrp="1"/>
          </p:cNvSpPr>
          <p:nvPr>
            <p:ph type="body" idx="1"/>
          </p:nvPr>
        </p:nvSpPr>
        <p:spPr>
          <a:xfrm>
            <a:off x="2197100" y="1752600"/>
            <a:ext cx="7772400" cy="4114800"/>
          </a:xfrm>
        </p:spPr>
        <p:txBody>
          <a:bodyPr vert="horz" lIns="92075" tIns="46038" rIns="92075" bIns="46038" rtlCol="0">
            <a:normAutofit/>
          </a:bodyPr>
          <a:lstStyle/>
          <a:p>
            <a:r>
              <a:rPr lang="en-US" altLang="en-US"/>
              <a:t>Managerial objectives should be </a:t>
            </a:r>
            <a:r>
              <a:rPr lang="en-US" altLang="en-US" b="1"/>
              <a:t>expressed in measurable terms</a:t>
            </a:r>
            <a:r>
              <a:rPr lang="en-US" altLang="en-US"/>
              <a:t>; however</a:t>
            </a:r>
            <a:r>
              <a:rPr lang="en-US" altLang="en-US" b="1"/>
              <a:t>, line managers </a:t>
            </a:r>
            <a:r>
              <a:rPr lang="en-US" altLang="en-US"/>
              <a:t>seldom clearly articulate their problems to the researchers.</a:t>
            </a:r>
          </a:p>
          <a:p>
            <a:endParaRPr lang="en-US" altLang="en-US"/>
          </a:p>
          <a:p>
            <a:r>
              <a:rPr lang="en-US" altLang="en-US"/>
              <a:t>Researchers should try to understand the problems by </a:t>
            </a:r>
            <a:r>
              <a:rPr lang="en-US" altLang="en-US" b="1"/>
              <a:t>interviewing </a:t>
            </a:r>
            <a:r>
              <a:rPr lang="en-US" altLang="en-US"/>
              <a:t>the related managers and </a:t>
            </a:r>
            <a:r>
              <a:rPr lang="en-US" altLang="en-US" b="1"/>
              <a:t>collect information from other sources.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4452">
                                            <p:txEl>
                                              <p:pRg st="0" end="0"/>
                                            </p:txEl>
                                          </p:spTgt>
                                        </p:tgtEl>
                                        <p:attrNameLst>
                                          <p:attrName>style.visibility</p:attrName>
                                        </p:attrNameLst>
                                      </p:cBhvr>
                                      <p:to>
                                        <p:strVal val="visible"/>
                                      </p:to>
                                    </p:set>
                                    <p:anim calcmode="lin" valueType="num">
                                      <p:cBhvr additive="base">
                                        <p:cTn id="7" dur="500" fill="hold"/>
                                        <p:tgtEl>
                                          <p:spTgt spid="10445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445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4452">
                                            <p:txEl>
                                              <p:pRg st="2" end="2"/>
                                            </p:txEl>
                                          </p:spTgt>
                                        </p:tgtEl>
                                        <p:attrNameLst>
                                          <p:attrName>style.visibility</p:attrName>
                                        </p:attrNameLst>
                                      </p:cBhvr>
                                      <p:to>
                                        <p:strVal val="visible"/>
                                      </p:to>
                                    </p:set>
                                    <p:anim calcmode="lin" valueType="num">
                                      <p:cBhvr additive="base">
                                        <p:cTn id="13" dur="500" fill="hold"/>
                                        <p:tgtEl>
                                          <p:spTgt spid="104452">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445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2"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normAutofit/>
          </a:bodyPr>
          <a:lstStyle/>
          <a:p>
            <a:pPr algn="just">
              <a:lnSpc>
                <a:spcPct val="200000"/>
              </a:lnSpc>
            </a:pPr>
            <a:r>
              <a:rPr lang="en-US" dirty="0">
                <a:latin typeface="Times New Roman" panose="02020603050405020304" pitchFamily="18" charset="0"/>
                <a:cs typeface="Times New Roman" panose="02020603050405020304" pitchFamily="18" charset="0"/>
              </a:rPr>
              <a:t>COVID-19 started from Wuhan Lab?</a:t>
            </a:r>
          </a:p>
          <a:p>
            <a:pPr algn="just">
              <a:lnSpc>
                <a:spcPct val="200000"/>
              </a:lnSpc>
            </a:pPr>
            <a:r>
              <a:rPr lang="en-US" dirty="0">
                <a:latin typeface="Times New Roman" panose="02020603050405020304" pitchFamily="18" charset="0"/>
                <a:cs typeface="Times New Roman" panose="02020603050405020304" pitchFamily="18" charset="0"/>
              </a:rPr>
              <a:t>What is the alternative of Xiomi?</a:t>
            </a:r>
          </a:p>
          <a:p>
            <a:pPr algn="just">
              <a:lnSpc>
                <a:spcPct val="200000"/>
              </a:lnSpc>
            </a:pPr>
            <a:r>
              <a:rPr lang="en-US" dirty="0">
                <a:latin typeface="Times New Roman" panose="02020603050405020304" pitchFamily="18" charset="0"/>
                <a:cs typeface="Times New Roman" panose="02020603050405020304" pitchFamily="18" charset="0"/>
              </a:rPr>
              <a:t>When Indian economy will revamp?</a:t>
            </a:r>
          </a:p>
          <a:p>
            <a:pPr algn="just">
              <a:lnSpc>
                <a:spcPct val="200000"/>
              </a:lnSpc>
            </a:pPr>
            <a:r>
              <a:rPr lang="en-US" dirty="0">
                <a:latin typeface="Times New Roman" panose="02020603050405020304" pitchFamily="18" charset="0"/>
                <a:cs typeface="Times New Roman" panose="02020603050405020304" pitchFamily="18" charset="0"/>
              </a:rPr>
              <a:t>What will be job opportunities?</a:t>
            </a:r>
          </a:p>
        </p:txBody>
      </p:sp>
    </p:spTree>
    <p:extLst>
      <p:ext uri="{BB962C8B-B14F-4D97-AF65-F5344CB8AC3E}">
        <p14:creationId xmlns:p14="http://schemas.microsoft.com/office/powerpoint/2010/main" val="38563289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5 Slayt Numarası Yer Tutucusu">
            <a:extLst>
              <a:ext uri="{FF2B5EF4-FFF2-40B4-BE49-F238E27FC236}">
                <a16:creationId xmlns:a16="http://schemas.microsoft.com/office/drawing/2014/main" id="{3B25F82B-3BA6-455D-9848-A4963EB5BD8B}"/>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a:spcBef>
                <a:spcPct val="0"/>
              </a:spcBef>
              <a:buClrTx/>
              <a:buSzTx/>
              <a:buFontTx/>
              <a:buNone/>
            </a:pPr>
            <a:fld id="{A4F6C98E-3968-4CE0-BB64-3A31699F1B76}" type="slidenum">
              <a:rPr lang="en-US" altLang="en-US" sz="1400">
                <a:latin typeface="Times New Roman" panose="02020603050405020304" pitchFamily="18" charset="0"/>
              </a:rPr>
              <a:pPr algn="r">
                <a:spcBef>
                  <a:spcPct val="0"/>
                </a:spcBef>
                <a:buClrTx/>
                <a:buSzTx/>
                <a:buFontTx/>
                <a:buNone/>
              </a:pPr>
              <a:t>80</a:t>
            </a:fld>
            <a:endParaRPr lang="en-US" altLang="en-US" sz="1400">
              <a:latin typeface="Times New Roman" panose="02020603050405020304" pitchFamily="18" charset="0"/>
            </a:endParaRPr>
          </a:p>
        </p:txBody>
      </p:sp>
      <p:sp>
        <p:nvSpPr>
          <p:cNvPr id="93187" name="Rectangle 2">
            <a:extLst>
              <a:ext uri="{FF2B5EF4-FFF2-40B4-BE49-F238E27FC236}">
                <a16:creationId xmlns:a16="http://schemas.microsoft.com/office/drawing/2014/main" id="{59DEFF1F-0EE2-4150-9B60-74591197831F}"/>
              </a:ext>
            </a:extLst>
          </p:cNvPr>
          <p:cNvSpPr>
            <a:spLocks noGrp="1" noChangeArrowheads="1"/>
          </p:cNvSpPr>
          <p:nvPr>
            <p:ph type="title"/>
          </p:nvPr>
        </p:nvSpPr>
        <p:spPr>
          <a:xfrm>
            <a:off x="1524000" y="152400"/>
            <a:ext cx="9144000" cy="990600"/>
          </a:xfrm>
        </p:spPr>
        <p:txBody>
          <a:bodyPr vert="horz" lIns="92075" tIns="46038" rIns="92075" bIns="46038" rtlCol="0" anchor="ctr">
            <a:normAutofit/>
          </a:bodyPr>
          <a:lstStyle/>
          <a:p>
            <a:pPr>
              <a:defRPr/>
            </a:pPr>
            <a:r>
              <a:rPr lang="tr-TR" altLang="en-US" sz="3500" dirty="0"/>
              <a:t> </a:t>
            </a:r>
            <a:r>
              <a:rPr lang="en-US" altLang="en-US" sz="3500" dirty="0"/>
              <a:t>Understand the Background of the Problem</a:t>
            </a:r>
            <a:endParaRPr lang="en-US" altLang="en-US" sz="3500" b="1" dirty="0"/>
          </a:p>
        </p:txBody>
      </p:sp>
      <p:sp>
        <p:nvSpPr>
          <p:cNvPr id="102404" name="Rectangle 3">
            <a:extLst>
              <a:ext uri="{FF2B5EF4-FFF2-40B4-BE49-F238E27FC236}">
                <a16:creationId xmlns:a16="http://schemas.microsoft.com/office/drawing/2014/main" id="{0B0A27BD-2B84-4BC9-85B5-142A42667A07}"/>
              </a:ext>
            </a:extLst>
          </p:cNvPr>
          <p:cNvSpPr>
            <a:spLocks noGrp="1"/>
          </p:cNvSpPr>
          <p:nvPr>
            <p:ph type="body" idx="1"/>
          </p:nvPr>
        </p:nvSpPr>
        <p:spPr>
          <a:xfrm>
            <a:off x="1877290" y="1863437"/>
            <a:ext cx="7772400" cy="2209800"/>
          </a:xfrm>
        </p:spPr>
        <p:txBody>
          <a:bodyPr vert="horz" lIns="92075" tIns="46038" rIns="92075" bIns="46038" rtlCol="0">
            <a:normAutofit fontScale="85000" lnSpcReduction="10000"/>
          </a:bodyPr>
          <a:lstStyle/>
          <a:p>
            <a:r>
              <a:rPr lang="en-US" altLang="en-US" dirty="0"/>
              <a:t>Situation analysis</a:t>
            </a:r>
            <a:r>
              <a:rPr lang="tr-TR" altLang="en-US" dirty="0"/>
              <a:t>: t</a:t>
            </a:r>
            <a:r>
              <a:rPr lang="en-US" altLang="en-US" dirty="0"/>
              <a:t>he informal </a:t>
            </a:r>
            <a:r>
              <a:rPr lang="en-US" altLang="en-US" b="1" dirty="0"/>
              <a:t>gathering of background information to familiarize researchers </a:t>
            </a:r>
            <a:r>
              <a:rPr lang="en-US" altLang="en-US" dirty="0"/>
              <a:t>or managers with the decision area.</a:t>
            </a:r>
            <a:endParaRPr lang="tr-TR" altLang="en-US" dirty="0"/>
          </a:p>
          <a:p>
            <a:endParaRPr lang="tr-TR" altLang="en-US" dirty="0"/>
          </a:p>
          <a:p>
            <a:r>
              <a:rPr lang="en-US" altLang="en-US" dirty="0"/>
              <a:t>The </a:t>
            </a:r>
            <a:r>
              <a:rPr lang="en-US" altLang="en-US" b="1" dirty="0"/>
              <a:t>Iceberg Principle</a:t>
            </a:r>
            <a:r>
              <a:rPr lang="tr-TR" altLang="en-US" dirty="0"/>
              <a:t>: </a:t>
            </a:r>
            <a:r>
              <a:rPr lang="en-US" altLang="en-US" dirty="0"/>
              <a:t>the dangerous part of many business problems is neither visible to nor understood by  managers.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5 Slayt Numarası Yer Tutucusu">
            <a:extLst>
              <a:ext uri="{FF2B5EF4-FFF2-40B4-BE49-F238E27FC236}">
                <a16:creationId xmlns:a16="http://schemas.microsoft.com/office/drawing/2014/main" id="{1CB4CCA0-CE20-49E0-BEFE-EB22FE65F352}"/>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a:spcBef>
                <a:spcPct val="0"/>
              </a:spcBef>
              <a:buClrTx/>
              <a:buSzTx/>
              <a:buFontTx/>
              <a:buNone/>
            </a:pPr>
            <a:fld id="{5C7044B7-B3CA-4EE6-A08B-15147CA3512D}" type="slidenum">
              <a:rPr lang="en-US" altLang="en-US" sz="1400">
                <a:latin typeface="Times New Roman" panose="02020603050405020304" pitchFamily="18" charset="0"/>
              </a:rPr>
              <a:pPr algn="r">
                <a:spcBef>
                  <a:spcPct val="0"/>
                </a:spcBef>
                <a:buClrTx/>
                <a:buSzTx/>
                <a:buFontTx/>
                <a:buNone/>
              </a:pPr>
              <a:t>81</a:t>
            </a:fld>
            <a:endParaRPr lang="en-US" altLang="zh-TW" sz="1400">
              <a:latin typeface="Times New Roman" panose="02020603050405020304" pitchFamily="18" charset="0"/>
              <a:ea typeface="PMingLiU" panose="02020500000000000000" pitchFamily="18" charset="-120"/>
            </a:endParaRPr>
          </a:p>
        </p:txBody>
      </p:sp>
      <p:pic>
        <p:nvPicPr>
          <p:cNvPr id="104451" name="Picture 5">
            <a:extLst>
              <a:ext uri="{FF2B5EF4-FFF2-40B4-BE49-F238E27FC236}">
                <a16:creationId xmlns:a16="http://schemas.microsoft.com/office/drawing/2014/main" id="{BA260B92-99CF-464C-B03B-A211BBDD1107}"/>
              </a:ext>
            </a:extLst>
          </p:cNvPr>
          <p:cNvPicPr>
            <a:picLocks noChangeAspect="1" noChangeArrowheads="1"/>
          </p:cNvPicPr>
          <p:nvPr/>
        </p:nvPicPr>
        <p:blipFill>
          <a:blip r:embed="rId3">
            <a:clrChange>
              <a:clrFrom>
                <a:srgbClr val="FF66FF"/>
              </a:clrFrom>
              <a:clrTo>
                <a:srgbClr val="FF66FF">
                  <a:alpha val="0"/>
                </a:srgbClr>
              </a:clrTo>
            </a:clrChange>
            <a:extLst>
              <a:ext uri="{28A0092B-C50C-407E-A947-70E740481C1C}">
                <a14:useLocalDpi xmlns:a14="http://schemas.microsoft.com/office/drawing/2010/main" val="0"/>
              </a:ext>
            </a:extLst>
          </a:blip>
          <a:srcRect/>
          <a:stretch>
            <a:fillRect/>
          </a:stretch>
        </p:blipFill>
        <p:spPr bwMode="auto">
          <a:xfrm>
            <a:off x="1600200" y="76200"/>
            <a:ext cx="8991600" cy="6705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5 Slayt Numarası Yer Tutucusu">
            <a:extLst>
              <a:ext uri="{FF2B5EF4-FFF2-40B4-BE49-F238E27FC236}">
                <a16:creationId xmlns:a16="http://schemas.microsoft.com/office/drawing/2014/main" id="{ECF647F7-EB46-4F59-8783-68D14728A091}"/>
              </a:ext>
            </a:extLst>
          </p:cNvPr>
          <p:cNvSpPr>
            <a:spLocks noGrp="1"/>
          </p:cNvSpPr>
          <p:nvPr>
            <p:ph type="sldNum" sz="quarter" idx="4294967295"/>
          </p:nvPr>
        </p:nvSpPr>
        <p:spPr bwMode="auto">
          <a:xfrm>
            <a:off x="8077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85000"/>
              <a:buFont typeface="Arial" panose="020B0604020202020204" pitchFamily="34" charset="0"/>
              <a:buChar char="•"/>
              <a:defRPr sz="2400">
                <a:solidFill>
                  <a:schemeClr val="tx1"/>
                </a:solidFill>
                <a:latin typeface="Arial" panose="020B0604020202020204" pitchFamily="34" charset="0"/>
              </a:defRPr>
            </a:lvl1pPr>
            <a:lvl2pPr indent="-182563">
              <a:spcBef>
                <a:spcPct val="20000"/>
              </a:spcBef>
              <a:buClr>
                <a:schemeClr val="accent1"/>
              </a:buClr>
              <a:buSzPct val="85000"/>
              <a:buFont typeface="Arial" panose="020B0604020202020204" pitchFamily="34" charset="0"/>
              <a:buChar char="•"/>
              <a:defRPr sz="2000">
                <a:solidFill>
                  <a:schemeClr val="tx1"/>
                </a:solidFill>
                <a:latin typeface="Arial" panose="020B0604020202020204" pitchFamily="34" charset="0"/>
              </a:defRPr>
            </a:lvl2pPr>
            <a:lvl3pPr marL="730250" indent="-182563">
              <a:spcBef>
                <a:spcPct val="20000"/>
              </a:spcBef>
              <a:buClr>
                <a:schemeClr val="accent1"/>
              </a:buClr>
              <a:buSzPct val="90000"/>
              <a:buFont typeface="Arial" panose="020B0604020202020204" pitchFamily="34" charset="0"/>
              <a:buChar char="•"/>
              <a:defRPr sz="2400">
                <a:solidFill>
                  <a:schemeClr val="tx1"/>
                </a:solidFill>
                <a:latin typeface="Arial" panose="020B0604020202020204" pitchFamily="34" charset="0"/>
              </a:defRPr>
            </a:lvl3pPr>
            <a:lvl4pPr marL="1004888" indent="-182563">
              <a:spcBef>
                <a:spcPct val="20000"/>
              </a:spcBef>
              <a:buClr>
                <a:schemeClr val="accent1"/>
              </a:buClr>
              <a:buFont typeface="Arial" panose="020B0604020202020204" pitchFamily="34" charset="0"/>
              <a:buChar char="•"/>
              <a:defRPr sz="1600">
                <a:solidFill>
                  <a:schemeClr val="tx1"/>
                </a:solidFill>
                <a:latin typeface="Arial" panose="020B0604020202020204" pitchFamily="34" charset="0"/>
              </a:defRPr>
            </a:lvl4pPr>
            <a:lvl5pPr marL="1187450" indent="-136525">
              <a:spcBef>
                <a:spcPct val="20000"/>
              </a:spcBef>
              <a:buClr>
                <a:schemeClr val="accent1"/>
              </a:buClr>
              <a:buSzPct val="100000"/>
              <a:buFont typeface="Arial" panose="020B0604020202020204" pitchFamily="34" charset="0"/>
              <a:buChar char="•"/>
              <a:defRPr sz="1400">
                <a:solidFill>
                  <a:schemeClr val="tx1"/>
                </a:solidFill>
                <a:latin typeface="Arial" panose="020B0604020202020204" pitchFamily="34" charset="0"/>
              </a:defRPr>
            </a:lvl5pPr>
            <a:lvl6pPr marL="16446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6pPr>
            <a:lvl7pPr marL="21018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7pPr>
            <a:lvl8pPr marL="25590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8pPr>
            <a:lvl9pPr marL="3016250" indent="-136525" eaLnBrk="0" fontAlgn="base" hangingPunct="0">
              <a:spcBef>
                <a:spcPct val="20000"/>
              </a:spcBef>
              <a:spcAft>
                <a:spcPct val="0"/>
              </a:spcAft>
              <a:buClr>
                <a:schemeClr val="accent1"/>
              </a:buClr>
              <a:buSzPct val="100000"/>
              <a:buFont typeface="Arial" panose="020B0604020202020204" pitchFamily="34" charset="0"/>
              <a:buChar char="•"/>
              <a:defRPr sz="1400">
                <a:solidFill>
                  <a:schemeClr val="tx1"/>
                </a:solidFill>
                <a:latin typeface="Arial" panose="020B0604020202020204" pitchFamily="34" charset="0"/>
              </a:defRPr>
            </a:lvl9pPr>
          </a:lstStyle>
          <a:p>
            <a:pPr algn="r">
              <a:spcBef>
                <a:spcPct val="0"/>
              </a:spcBef>
              <a:buClrTx/>
              <a:buSzTx/>
              <a:buFontTx/>
              <a:buNone/>
            </a:pPr>
            <a:fld id="{E75FD187-D287-4B22-BEEA-2005B2C6C1FD}" type="slidenum">
              <a:rPr lang="en-US" altLang="en-US" sz="1400">
                <a:latin typeface="Times New Roman" panose="02020603050405020304" pitchFamily="18" charset="0"/>
              </a:rPr>
              <a:pPr algn="r">
                <a:spcBef>
                  <a:spcPct val="0"/>
                </a:spcBef>
                <a:buClrTx/>
                <a:buSzTx/>
                <a:buFontTx/>
                <a:buNone/>
              </a:pPr>
              <a:t>82</a:t>
            </a:fld>
            <a:endParaRPr lang="en-US" altLang="en-US" sz="1400">
              <a:latin typeface="Times New Roman" panose="02020603050405020304" pitchFamily="18" charset="0"/>
            </a:endParaRPr>
          </a:p>
        </p:txBody>
      </p:sp>
      <p:sp>
        <p:nvSpPr>
          <p:cNvPr id="95235" name="Rectangle 3">
            <a:extLst>
              <a:ext uri="{FF2B5EF4-FFF2-40B4-BE49-F238E27FC236}">
                <a16:creationId xmlns:a16="http://schemas.microsoft.com/office/drawing/2014/main" id="{0C8E013B-34DE-4BF6-AED3-1D79D90E01DA}"/>
              </a:ext>
            </a:extLst>
          </p:cNvPr>
          <p:cNvSpPr>
            <a:spLocks noGrp="1" noChangeArrowheads="1"/>
          </p:cNvSpPr>
          <p:nvPr>
            <p:ph type="title"/>
          </p:nvPr>
        </p:nvSpPr>
        <p:spPr>
          <a:xfrm>
            <a:off x="1524000" y="228600"/>
            <a:ext cx="9144000" cy="1219200"/>
          </a:xfrm>
        </p:spPr>
        <p:txBody>
          <a:bodyPr vert="horz" lIns="92075" tIns="46038" rIns="92075" bIns="46038" rtlCol="0" anchor="ctr">
            <a:normAutofit/>
          </a:bodyPr>
          <a:lstStyle/>
          <a:p>
            <a:pPr>
              <a:defRPr/>
            </a:pPr>
            <a:r>
              <a:rPr lang="en-US" altLang="en-US" sz="3500" dirty="0"/>
              <a:t>Isolate and Identify the Problems, Not the Symptoms</a:t>
            </a:r>
            <a:endParaRPr lang="en-US" altLang="en-US" sz="3500" b="1" dirty="0"/>
          </a:p>
        </p:txBody>
      </p:sp>
      <p:sp>
        <p:nvSpPr>
          <p:cNvPr id="10" name="Rectangle 3">
            <a:extLst>
              <a:ext uri="{FF2B5EF4-FFF2-40B4-BE49-F238E27FC236}">
                <a16:creationId xmlns:a16="http://schemas.microsoft.com/office/drawing/2014/main" id="{EF0740E7-B260-403F-8854-4CF6AD6EA80D}"/>
              </a:ext>
            </a:extLst>
          </p:cNvPr>
          <p:cNvSpPr txBox="1">
            <a:spLocks noChangeArrowheads="1"/>
          </p:cNvSpPr>
          <p:nvPr/>
        </p:nvSpPr>
        <p:spPr bwMode="auto">
          <a:xfrm>
            <a:off x="2133600" y="1473200"/>
            <a:ext cx="8229600" cy="4572000"/>
          </a:xfrm>
          <a:prstGeom prst="rect">
            <a:avLst/>
          </a:prstGeom>
          <a:noFill/>
          <a:ln w="9525">
            <a:noFill/>
            <a:miter lim="800000"/>
            <a:headEnd/>
            <a:tailEnd/>
          </a:ln>
        </p:spPr>
        <p:txBody>
          <a:bodyPr/>
          <a:lstStyle/>
          <a:p>
            <a:pPr marL="342900" indent="-342900">
              <a:spcBef>
                <a:spcPct val="20000"/>
              </a:spcBef>
              <a:defRPr/>
            </a:pPr>
            <a:r>
              <a:rPr lang="tr-TR" altLang="zh-TW" sz="3000" kern="0" dirty="0">
                <a:ea typeface="PMingLiU" pitchFamily="18" charset="-120"/>
              </a:rPr>
              <a:t>	*</a:t>
            </a:r>
            <a:r>
              <a:rPr lang="en-US" altLang="zh-TW" sz="3000" kern="0" dirty="0">
                <a:ea typeface="PMingLiU" pitchFamily="18" charset="-120"/>
              </a:rPr>
              <a:t>Identify</a:t>
            </a:r>
            <a:r>
              <a:rPr lang="tr-TR" altLang="zh-TW" sz="3000" kern="0" dirty="0">
                <a:ea typeface="PMingLiU" pitchFamily="18" charset="-120"/>
              </a:rPr>
              <a:t> </a:t>
            </a:r>
            <a:r>
              <a:rPr lang="tr-TR" altLang="zh-TW" sz="3000" kern="0" dirty="0" err="1">
                <a:ea typeface="PMingLiU" pitchFamily="18" charset="-120"/>
              </a:rPr>
              <a:t>the</a:t>
            </a:r>
            <a:r>
              <a:rPr lang="en-US" altLang="zh-TW" sz="3000" kern="0" dirty="0">
                <a:ea typeface="PMingLiU" pitchFamily="18" charset="-120"/>
              </a:rPr>
              <a:t> Symptoms</a:t>
            </a:r>
          </a:p>
          <a:p>
            <a:pPr marL="742950" lvl="1" indent="-285750">
              <a:spcBef>
                <a:spcPct val="20000"/>
              </a:spcBef>
              <a:buFont typeface="Arial" pitchFamily="34" charset="0"/>
              <a:buChar char="•"/>
              <a:defRPr/>
            </a:pPr>
            <a:r>
              <a:rPr lang="tr-TR" altLang="zh-TW" sz="3000" kern="0" dirty="0" err="1">
                <a:ea typeface="PMingLiU" pitchFamily="18" charset="-120"/>
              </a:rPr>
              <a:t>by</a:t>
            </a:r>
            <a:r>
              <a:rPr lang="tr-TR" altLang="zh-TW" sz="3000" kern="0" dirty="0">
                <a:ea typeface="PMingLiU" pitchFamily="18" charset="-120"/>
              </a:rPr>
              <a:t> i</a:t>
            </a:r>
            <a:r>
              <a:rPr lang="en-US" altLang="zh-TW" sz="3000" kern="0" dirty="0" err="1">
                <a:ea typeface="PMingLiU" pitchFamily="18" charset="-120"/>
              </a:rPr>
              <a:t>nterrogative</a:t>
            </a:r>
            <a:r>
              <a:rPr lang="en-US" altLang="zh-TW" sz="3000" kern="0" dirty="0">
                <a:ea typeface="PMingLiU" pitchFamily="18" charset="-120"/>
              </a:rPr>
              <a:t> techniques</a:t>
            </a:r>
            <a:r>
              <a:rPr lang="tr-TR" altLang="zh-TW" sz="3000" kern="0" dirty="0">
                <a:ea typeface="PMingLiU" pitchFamily="18" charset="-120"/>
              </a:rPr>
              <a:t>: </a:t>
            </a:r>
            <a:r>
              <a:rPr lang="en-US" altLang="zh-TW" sz="3000" b="1" kern="0" dirty="0">
                <a:ea typeface="PMingLiU" pitchFamily="18" charset="-120"/>
              </a:rPr>
              <a:t>Asking multiple what, where, who, when, why, and how questions</a:t>
            </a:r>
            <a:r>
              <a:rPr lang="en-US" altLang="zh-TW" sz="3000" kern="0" dirty="0">
                <a:ea typeface="PMingLiU" pitchFamily="18" charset="-120"/>
              </a:rPr>
              <a:t> about what has changed.</a:t>
            </a:r>
          </a:p>
          <a:p>
            <a:pPr marL="742950" lvl="1" indent="-285750">
              <a:spcBef>
                <a:spcPct val="20000"/>
              </a:spcBef>
              <a:buFont typeface="Arial" pitchFamily="34" charset="0"/>
              <a:buChar char="•"/>
              <a:defRPr/>
            </a:pPr>
            <a:r>
              <a:rPr lang="tr-TR" altLang="zh-TW" sz="3000" kern="0" dirty="0" err="1">
                <a:ea typeface="PMingLiU" pitchFamily="18" charset="-120"/>
              </a:rPr>
              <a:t>by</a:t>
            </a:r>
            <a:r>
              <a:rPr lang="tr-TR" altLang="zh-TW" sz="3000" kern="0" dirty="0">
                <a:ea typeface="PMingLiU" pitchFamily="18" charset="-120"/>
              </a:rPr>
              <a:t> p</a:t>
            </a:r>
            <a:r>
              <a:rPr lang="en-US" altLang="zh-TW" sz="3000" kern="0" dirty="0" err="1">
                <a:ea typeface="PMingLiU" pitchFamily="18" charset="-120"/>
              </a:rPr>
              <a:t>robing</a:t>
            </a:r>
            <a:r>
              <a:rPr lang="tr-TR" altLang="zh-TW" sz="3000" kern="0" dirty="0">
                <a:ea typeface="PMingLiU" pitchFamily="18" charset="-120"/>
              </a:rPr>
              <a:t> :</a:t>
            </a:r>
            <a:r>
              <a:rPr lang="en-US" altLang="zh-TW" sz="3000" b="1" kern="0" dirty="0">
                <a:ea typeface="PMingLiU" pitchFamily="18" charset="-120"/>
              </a:rPr>
              <a:t>An interview technique that tries to draw deeper</a:t>
            </a:r>
            <a:r>
              <a:rPr lang="en-US" altLang="zh-TW" sz="3000" kern="0" dirty="0">
                <a:ea typeface="PMingLiU" pitchFamily="18" charset="-120"/>
              </a:rPr>
              <a:t> and more elaborate explanations from the discussion</a:t>
            </a:r>
            <a:r>
              <a:rPr lang="tr-TR" altLang="zh-TW" sz="3000" kern="0" dirty="0">
                <a:ea typeface="PMingLiU" pitchFamily="18" charset="-120"/>
              </a:rPr>
              <a:t>.</a:t>
            </a:r>
          </a:p>
          <a:p>
            <a:pPr marL="742950" lvl="1" indent="-285750">
              <a:spcBef>
                <a:spcPct val="20000"/>
              </a:spcBef>
              <a:defRPr/>
            </a:pPr>
            <a:endParaRPr lang="tr-TR" altLang="zh-TW" sz="2000" kern="0" dirty="0">
              <a:ea typeface="PMingLiU" pitchFamily="18" charset="-120"/>
            </a:endParaRPr>
          </a:p>
          <a:p>
            <a:pPr marL="742950" lvl="1" indent="-285750">
              <a:spcBef>
                <a:spcPct val="20000"/>
              </a:spcBef>
              <a:defRPr/>
            </a:pPr>
            <a:r>
              <a:rPr lang="tr-TR" altLang="zh-TW" sz="3000" kern="0" dirty="0">
                <a:ea typeface="PMingLiU" pitchFamily="18" charset="-120"/>
              </a:rPr>
              <a:t>*</a:t>
            </a:r>
            <a:r>
              <a:rPr lang="en-US" altLang="zh-TW" sz="3000" kern="0" dirty="0">
                <a:ea typeface="PMingLiU" pitchFamily="18" charset="-120"/>
              </a:rPr>
              <a:t>I</a:t>
            </a:r>
            <a:r>
              <a:rPr lang="tr-TR" altLang="zh-TW" sz="3000" kern="0" dirty="0" err="1">
                <a:ea typeface="PMingLiU" pitchFamily="18" charset="-120"/>
              </a:rPr>
              <a:t>solate</a:t>
            </a:r>
            <a:r>
              <a:rPr lang="tr-TR" altLang="zh-TW" sz="3000" kern="0" dirty="0">
                <a:ea typeface="PMingLiU" pitchFamily="18" charset="-120"/>
              </a:rPr>
              <a:t> </a:t>
            </a:r>
            <a:r>
              <a:rPr lang="tr-TR" altLang="zh-TW" sz="3000" kern="0" dirty="0" err="1">
                <a:ea typeface="PMingLiU" pitchFamily="18" charset="-120"/>
              </a:rPr>
              <a:t>the</a:t>
            </a:r>
            <a:r>
              <a:rPr lang="en-US" altLang="zh-TW" sz="3000" kern="0" dirty="0">
                <a:ea typeface="PMingLiU" pitchFamily="18" charset="-120"/>
              </a:rPr>
              <a:t> </a:t>
            </a:r>
            <a:r>
              <a:rPr lang="en-US" altLang="zh-TW" sz="3000" b="1" kern="0" dirty="0">
                <a:ea typeface="PMingLiU" pitchFamily="18" charset="-120"/>
              </a:rPr>
              <a:t>Symptoms</a:t>
            </a:r>
            <a:r>
              <a:rPr lang="tr-TR" altLang="zh-TW" sz="3000" b="1" kern="0" dirty="0">
                <a:ea typeface="PMingLiU" pitchFamily="18" charset="-120"/>
              </a:rPr>
              <a:t> </a:t>
            </a:r>
            <a:r>
              <a:rPr lang="tr-TR" altLang="zh-TW" sz="3000" b="1" kern="0" dirty="0" err="1">
                <a:ea typeface="PMingLiU" pitchFamily="18" charset="-120"/>
              </a:rPr>
              <a:t>from</a:t>
            </a:r>
            <a:r>
              <a:rPr lang="tr-TR" altLang="zh-TW" sz="3000" b="1" kern="0" dirty="0">
                <a:ea typeface="PMingLiU" pitchFamily="18" charset="-120"/>
              </a:rPr>
              <a:t> </a:t>
            </a:r>
            <a:r>
              <a:rPr lang="tr-TR" altLang="zh-TW" sz="3000" b="1" kern="0" dirty="0" err="1">
                <a:ea typeface="PMingLiU" pitchFamily="18" charset="-120"/>
              </a:rPr>
              <a:t>the</a:t>
            </a:r>
            <a:r>
              <a:rPr lang="tr-TR" altLang="zh-TW" sz="3000" b="1" kern="0" dirty="0">
                <a:ea typeface="PMingLiU" pitchFamily="18" charset="-120"/>
              </a:rPr>
              <a:t> </a:t>
            </a:r>
            <a:r>
              <a:rPr lang="tr-TR" altLang="zh-TW" sz="3000" b="1" kern="0" dirty="0" err="1">
                <a:ea typeface="PMingLiU" pitchFamily="18" charset="-120"/>
              </a:rPr>
              <a:t>True</a:t>
            </a:r>
            <a:r>
              <a:rPr lang="tr-TR" altLang="zh-TW" sz="3000" b="1" kern="0" dirty="0">
                <a:ea typeface="PMingLiU" pitchFamily="18" charset="-120"/>
              </a:rPr>
              <a:t> Problem</a:t>
            </a:r>
            <a:endParaRPr lang="en-US" altLang="zh-TW" sz="3000" b="1" kern="0" dirty="0">
              <a:ea typeface="PMingLiU" pitchFamily="18" charset="-12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1 Başlık">
            <a:extLst>
              <a:ext uri="{FF2B5EF4-FFF2-40B4-BE49-F238E27FC236}">
                <a16:creationId xmlns:a16="http://schemas.microsoft.com/office/drawing/2014/main" id="{4990EE20-AFD4-4B15-BCA8-F9AF7AE78731}"/>
              </a:ext>
            </a:extLst>
          </p:cNvPr>
          <p:cNvSpPr>
            <a:spLocks noGrp="1"/>
          </p:cNvSpPr>
          <p:nvPr>
            <p:ph type="title"/>
          </p:nvPr>
        </p:nvSpPr>
        <p:spPr/>
        <p:txBody>
          <a:bodyPr/>
          <a:lstStyle/>
          <a:p>
            <a:pPr>
              <a:defRPr/>
            </a:pPr>
            <a:r>
              <a:rPr lang="en-US" altLang="en-US"/>
              <a:t>Symptoms can be confusing</a:t>
            </a:r>
          </a:p>
        </p:txBody>
      </p:sp>
      <p:sp>
        <p:nvSpPr>
          <p:cNvPr id="4" name="Rectangle 3">
            <a:extLst>
              <a:ext uri="{FF2B5EF4-FFF2-40B4-BE49-F238E27FC236}">
                <a16:creationId xmlns:a16="http://schemas.microsoft.com/office/drawing/2014/main" id="{1EF6C66D-A38F-4EED-8DA3-BF47665B1147}"/>
              </a:ext>
            </a:extLst>
          </p:cNvPr>
          <p:cNvSpPr>
            <a:spLocks noGrp="1"/>
          </p:cNvSpPr>
          <p:nvPr>
            <p:ph idx="1"/>
          </p:nvPr>
        </p:nvSpPr>
        <p:spPr>
          <a:xfrm>
            <a:off x="2209800" y="2133600"/>
            <a:ext cx="7772400" cy="3962400"/>
          </a:xfrm>
        </p:spPr>
        <p:txBody>
          <a:bodyPr vert="horz" lIns="92075" tIns="46038" rIns="92075" bIns="46038" rtlCol="0">
            <a:normAutofit/>
          </a:bodyPr>
          <a:lstStyle/>
          <a:p>
            <a:r>
              <a:rPr lang="tr-TR" altLang="en-US"/>
              <a:t>The case of t</a:t>
            </a:r>
            <a:r>
              <a:rPr lang="en-US" altLang="en-US"/>
              <a:t>wenty-year-old neighborhood swimming association:</a:t>
            </a:r>
          </a:p>
          <a:p>
            <a:r>
              <a:rPr lang="en-US" altLang="en-US"/>
              <a:t>Membership has been declining for years. </a:t>
            </a:r>
          </a:p>
          <a:p>
            <a:r>
              <a:rPr lang="tr-TR" altLang="en-US"/>
              <a:t>Maybe n</a:t>
            </a:r>
            <a:r>
              <a:rPr lang="en-US" altLang="en-US"/>
              <a:t>eighborhood</a:t>
            </a:r>
            <a:r>
              <a:rPr lang="tr-TR" altLang="en-US"/>
              <a:t> </a:t>
            </a:r>
            <a:r>
              <a:rPr lang="en-US" altLang="en-US"/>
              <a:t>residents prefer the expensive water park</a:t>
            </a:r>
            <a:r>
              <a:rPr lang="tr-TR" altLang="en-US"/>
              <a:t>.</a:t>
            </a:r>
            <a:endParaRPr lang="en-US" altLang="en-US"/>
          </a:p>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o">
            <a:extLst>
              <a:ext uri="{FF2B5EF4-FFF2-40B4-BE49-F238E27FC236}">
                <a16:creationId xmlns:a16="http://schemas.microsoft.com/office/drawing/2014/main" id="{30FA5252-F3F3-4406-BC56-948DAB8709DF}"/>
              </a:ext>
            </a:extLst>
          </p:cNvPr>
          <p:cNvGraphicFramePr>
            <a:graphicFrameLocks noGrp="1"/>
          </p:cNvGraphicFramePr>
          <p:nvPr/>
        </p:nvGraphicFramePr>
        <p:xfrm>
          <a:off x="1676400" y="152400"/>
          <a:ext cx="8839200" cy="6537332"/>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990060">
                <a:tc>
                  <a:txBody>
                    <a:bodyPr/>
                    <a:lstStyle/>
                    <a:p>
                      <a:r>
                        <a:rPr lang="en-US" sz="1800" b="1" dirty="0">
                          <a:latin typeface="Arial" pitchFamily="34" charset="0"/>
                        </a:rPr>
                        <a:t>Organization</a:t>
                      </a:r>
                      <a:endParaRPr lang="en-US" sz="1800" dirty="0"/>
                    </a:p>
                  </a:txBody>
                  <a:tcPr marT="45698" marB="45698"/>
                </a:tc>
                <a:tc>
                  <a:txBody>
                    <a:bodyPr/>
                    <a:lstStyle/>
                    <a:p>
                      <a:r>
                        <a:rPr lang="en-US" sz="1800" b="1" dirty="0">
                          <a:latin typeface="Arial" pitchFamily="34" charset="0"/>
                        </a:rPr>
                        <a:t>Symptoms</a:t>
                      </a:r>
                      <a:endParaRPr lang="en-US" sz="1800" dirty="0"/>
                    </a:p>
                  </a:txBody>
                  <a:tcPr marT="45698" marB="45698"/>
                </a:tc>
                <a:tc>
                  <a:txBody>
                    <a:bodyPr/>
                    <a:lstStyle/>
                    <a:p>
                      <a:r>
                        <a:rPr lang="en-US" sz="1800" b="1" dirty="0">
                          <a:latin typeface="Arial" pitchFamily="34" charset="0"/>
                        </a:rPr>
                        <a:t>Problem Definition</a:t>
                      </a:r>
                      <a:r>
                        <a:rPr lang="tr-TR" sz="1800" b="1" dirty="0">
                          <a:latin typeface="Arial" pitchFamily="34" charset="0"/>
                        </a:rPr>
                        <a:t> </a:t>
                      </a:r>
                      <a:r>
                        <a:rPr lang="en-US" sz="1800" b="1" dirty="0">
                          <a:latin typeface="Arial" pitchFamily="34" charset="0"/>
                        </a:rPr>
                        <a:t>Based </a:t>
                      </a:r>
                      <a:r>
                        <a:rPr lang="tr-TR" sz="1800" b="1" dirty="0">
                          <a:latin typeface="Arial" pitchFamily="34" charset="0"/>
                        </a:rPr>
                        <a:t>on </a:t>
                      </a:r>
                      <a:r>
                        <a:rPr lang="en-US" sz="1800" b="1" dirty="0">
                          <a:latin typeface="Arial" pitchFamily="34" charset="0"/>
                        </a:rPr>
                        <a:t>Symptoms</a:t>
                      </a:r>
                      <a:endParaRPr lang="en-US" sz="1800" dirty="0"/>
                    </a:p>
                  </a:txBody>
                  <a:tcPr marT="45698" marB="45698"/>
                </a:tc>
                <a:tc>
                  <a:txBody>
                    <a:bodyPr/>
                    <a:lstStyle/>
                    <a:p>
                      <a:r>
                        <a:rPr lang="en-US" sz="1800" b="1" dirty="0">
                          <a:latin typeface="Arial" pitchFamily="34" charset="0"/>
                        </a:rPr>
                        <a:t>True Problem</a:t>
                      </a:r>
                      <a:endParaRPr lang="en-US" sz="1800" dirty="0"/>
                    </a:p>
                  </a:txBody>
                  <a:tcPr marT="45698" marB="45698"/>
                </a:tc>
                <a:extLst>
                  <a:ext uri="{0D108BD9-81ED-4DB2-BD59-A6C34878D82A}">
                    <a16:rowId xmlns:a16="http://schemas.microsoft.com/office/drawing/2014/main" val="10000"/>
                  </a:ext>
                </a:extLst>
              </a:tr>
              <a:tr h="344419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Arial" pitchFamily="34" charset="0"/>
                        </a:rPr>
                        <a:t>Twenty-year-old neighborhood swimming association in a major city.</a:t>
                      </a: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Arial" pitchFamily="34" charset="0"/>
                        </a:rPr>
                        <a:t>Membership has been </a:t>
                      </a:r>
                      <a:r>
                        <a:rPr lang="en-US" sz="2200" b="1" dirty="0">
                          <a:latin typeface="Arial" pitchFamily="34" charset="0"/>
                        </a:rPr>
                        <a:t>declining</a:t>
                      </a:r>
                      <a:r>
                        <a:rPr lang="en-US" sz="2200" b="0" dirty="0">
                          <a:latin typeface="Arial" pitchFamily="34" charset="0"/>
                        </a:rPr>
                        <a:t> for years.  New water park with wave pool and water slides moved into town a few years ago.</a:t>
                      </a: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0" dirty="0">
                          <a:latin typeface="Arial" pitchFamily="34" charset="0"/>
                        </a:rPr>
                        <a:t>Neighborhood residents prefer the </a:t>
                      </a:r>
                      <a:r>
                        <a:rPr lang="en-US" sz="2200" b="1" dirty="0">
                          <a:latin typeface="Arial" pitchFamily="34" charset="0"/>
                        </a:rPr>
                        <a:t>expensive water park</a:t>
                      </a:r>
                      <a:r>
                        <a:rPr lang="en-US" sz="2200" b="0" dirty="0">
                          <a:latin typeface="Arial" pitchFamily="34" charset="0"/>
                        </a:rPr>
                        <a:t> and have </a:t>
                      </a:r>
                      <a:r>
                        <a:rPr lang="en-US" sz="2200" b="1" dirty="0">
                          <a:latin typeface="Arial" pitchFamily="34" charset="0"/>
                        </a:rPr>
                        <a:t>negative image </a:t>
                      </a:r>
                      <a:r>
                        <a:rPr lang="en-US" sz="2200" b="0" dirty="0">
                          <a:latin typeface="Arial" pitchFamily="34" charset="0"/>
                        </a:rPr>
                        <a:t>of swimming pool. </a:t>
                      </a:r>
                    </a:p>
                  </a:txBody>
                  <a:tcPr marT="45698" marB="4569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b="1" dirty="0">
                          <a:latin typeface="Arial" pitchFamily="34" charset="0"/>
                        </a:rPr>
                        <a:t>Demographic changes</a:t>
                      </a:r>
                      <a:r>
                        <a:rPr lang="en-US" sz="2200" b="0" dirty="0">
                          <a:latin typeface="Arial" pitchFamily="34" charset="0"/>
                        </a:rPr>
                        <a:t>: Children in this 20-year-old neighborhood have grown up.  Older residents no longer swim anywhere.</a:t>
                      </a:r>
                    </a:p>
                  </a:txBody>
                  <a:tcPr marT="45698" marB="45698"/>
                </a:tc>
                <a:extLst>
                  <a:ext uri="{0D108BD9-81ED-4DB2-BD59-A6C34878D82A}">
                    <a16:rowId xmlns:a16="http://schemas.microsoft.com/office/drawing/2014/main" val="10001"/>
                  </a:ext>
                </a:extLst>
              </a:tr>
              <a:tr h="2103073">
                <a:tc>
                  <a:txBody>
                    <a:bodyPr/>
                    <a:lstStyle/>
                    <a:p>
                      <a:r>
                        <a:rPr lang="tr-TR" sz="2200" b="0" kern="1200" dirty="0" err="1">
                          <a:solidFill>
                            <a:schemeClr val="dk1"/>
                          </a:solidFill>
                          <a:latin typeface="Arial" pitchFamily="34" charset="0"/>
                          <a:ea typeface="+mn-ea"/>
                          <a:cs typeface="+mn-cs"/>
                        </a:rPr>
                        <a:t>Beverage</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manufacturer</a:t>
                      </a:r>
                      <a:endParaRPr lang="en-US" sz="2200" b="0" kern="1200" dirty="0">
                        <a:solidFill>
                          <a:schemeClr val="dk1"/>
                        </a:solidFill>
                        <a:latin typeface="Arial" pitchFamily="34" charset="0"/>
                        <a:ea typeface="+mn-ea"/>
                        <a:cs typeface="+mn-cs"/>
                      </a:endParaRPr>
                    </a:p>
                  </a:txBody>
                  <a:tcPr marT="45698" marB="45698"/>
                </a:tc>
                <a:tc>
                  <a:txBody>
                    <a:bodyPr/>
                    <a:lstStyle/>
                    <a:p>
                      <a:r>
                        <a:rPr lang="tr-TR" sz="2200" b="0" kern="1200" dirty="0" err="1">
                          <a:solidFill>
                            <a:schemeClr val="dk1"/>
                          </a:solidFill>
                          <a:latin typeface="Arial" pitchFamily="34" charset="0"/>
                          <a:ea typeface="+mn-ea"/>
                          <a:cs typeface="+mn-cs"/>
                        </a:rPr>
                        <a:t>Consumers</a:t>
                      </a:r>
                      <a:r>
                        <a:rPr lang="tr-TR" sz="2200" b="0" kern="1200" dirty="0">
                          <a:solidFill>
                            <a:schemeClr val="dk1"/>
                          </a:solidFill>
                          <a:latin typeface="Arial" pitchFamily="34" charset="0"/>
                          <a:ea typeface="+mn-ea"/>
                          <a:cs typeface="+mn-cs"/>
                        </a:rPr>
                        <a:t> </a:t>
                      </a:r>
                      <a:r>
                        <a:rPr lang="tr-TR" sz="2200" b="1" kern="1200" dirty="0" err="1">
                          <a:solidFill>
                            <a:schemeClr val="dk1"/>
                          </a:solidFill>
                          <a:latin typeface="Arial" pitchFamily="34" charset="0"/>
                          <a:ea typeface="+mn-ea"/>
                          <a:cs typeface="+mn-cs"/>
                        </a:rPr>
                        <a:t>prefer</a:t>
                      </a:r>
                      <a:r>
                        <a:rPr lang="tr-TR" sz="2200" b="1" kern="1200" dirty="0">
                          <a:solidFill>
                            <a:schemeClr val="dk1"/>
                          </a:solidFill>
                          <a:latin typeface="Arial" pitchFamily="34" charset="0"/>
                          <a:ea typeface="+mn-ea"/>
                          <a:cs typeface="+mn-cs"/>
                        </a:rPr>
                        <a:t> </a:t>
                      </a:r>
                      <a:r>
                        <a:rPr lang="tr-TR" sz="2200" b="1" kern="1200" dirty="0" err="1">
                          <a:solidFill>
                            <a:schemeClr val="dk1"/>
                          </a:solidFill>
                          <a:latin typeface="Arial" pitchFamily="34" charset="0"/>
                          <a:ea typeface="+mn-ea"/>
                          <a:cs typeface="+mn-cs"/>
                        </a:rPr>
                        <a:t>taste</a:t>
                      </a:r>
                      <a:r>
                        <a:rPr lang="tr-TR" sz="2200" b="1" kern="1200" dirty="0">
                          <a:solidFill>
                            <a:schemeClr val="dk1"/>
                          </a:solidFill>
                          <a:latin typeface="Arial" pitchFamily="34" charset="0"/>
                          <a:ea typeface="+mn-ea"/>
                          <a:cs typeface="+mn-cs"/>
                        </a:rPr>
                        <a:t> of </a:t>
                      </a:r>
                      <a:r>
                        <a:rPr lang="tr-TR" sz="2200" b="1" kern="1200" dirty="0" err="1">
                          <a:solidFill>
                            <a:schemeClr val="dk1"/>
                          </a:solidFill>
                          <a:latin typeface="Arial" pitchFamily="34" charset="0"/>
                          <a:ea typeface="+mn-ea"/>
                          <a:cs typeface="+mn-cs"/>
                        </a:rPr>
                        <a:t>competitor’s</a:t>
                      </a:r>
                      <a:r>
                        <a:rPr lang="tr-TR" sz="2200" b="1"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products</a:t>
                      </a:r>
                      <a:endParaRPr lang="en-US" sz="2200" b="0" kern="1200" dirty="0">
                        <a:solidFill>
                          <a:schemeClr val="dk1"/>
                        </a:solidFill>
                        <a:latin typeface="Arial" pitchFamily="34" charset="0"/>
                        <a:ea typeface="+mn-ea"/>
                        <a:cs typeface="+mn-cs"/>
                      </a:endParaRPr>
                    </a:p>
                  </a:txBody>
                  <a:tcPr marT="45698" marB="45698"/>
                </a:tc>
                <a:tc>
                  <a:txBody>
                    <a:bodyPr/>
                    <a:lstStyle/>
                    <a:p>
                      <a:r>
                        <a:rPr lang="tr-TR" sz="2200" b="0" kern="1200" dirty="0" err="1">
                          <a:solidFill>
                            <a:schemeClr val="dk1"/>
                          </a:solidFill>
                          <a:latin typeface="Arial" pitchFamily="34" charset="0"/>
                          <a:ea typeface="+mn-ea"/>
                          <a:cs typeface="+mn-cs"/>
                        </a:rPr>
                        <a:t>Taste</a:t>
                      </a:r>
                      <a:r>
                        <a:rPr lang="tr-TR" sz="2200" b="0" kern="1200" dirty="0">
                          <a:solidFill>
                            <a:schemeClr val="dk1"/>
                          </a:solidFill>
                          <a:latin typeface="Arial" pitchFamily="34" charset="0"/>
                          <a:ea typeface="+mn-ea"/>
                          <a:cs typeface="+mn-cs"/>
                        </a:rPr>
                        <a:t> of </a:t>
                      </a:r>
                      <a:r>
                        <a:rPr lang="tr-TR" sz="2200" b="0" kern="1200" dirty="0" err="1">
                          <a:solidFill>
                            <a:schemeClr val="dk1"/>
                          </a:solidFill>
                          <a:latin typeface="Arial" pitchFamily="34" charset="0"/>
                          <a:ea typeface="+mn-ea"/>
                          <a:cs typeface="+mn-cs"/>
                        </a:rPr>
                        <a:t>our</a:t>
                      </a:r>
                      <a:r>
                        <a:rPr lang="tr-TR" sz="2200" b="0" kern="1200" dirty="0">
                          <a:solidFill>
                            <a:schemeClr val="dk1"/>
                          </a:solidFill>
                          <a:latin typeface="Arial" pitchFamily="34" charset="0"/>
                          <a:ea typeface="+mn-ea"/>
                          <a:cs typeface="+mn-cs"/>
                        </a:rPr>
                        <a:t> </a:t>
                      </a:r>
                      <a:r>
                        <a:rPr lang="tr-TR" sz="2200" b="1" kern="1200" dirty="0" err="1">
                          <a:solidFill>
                            <a:schemeClr val="dk1"/>
                          </a:solidFill>
                          <a:latin typeface="Arial" pitchFamily="34" charset="0"/>
                          <a:ea typeface="+mn-ea"/>
                          <a:cs typeface="+mn-cs"/>
                        </a:rPr>
                        <a:t>product</a:t>
                      </a:r>
                      <a:r>
                        <a:rPr lang="tr-TR" sz="2200" b="1" kern="1200" dirty="0">
                          <a:solidFill>
                            <a:schemeClr val="dk1"/>
                          </a:solidFill>
                          <a:latin typeface="Arial" pitchFamily="34" charset="0"/>
                          <a:ea typeface="+mn-ea"/>
                          <a:cs typeface="+mn-cs"/>
                        </a:rPr>
                        <a:t> </a:t>
                      </a:r>
                      <a:r>
                        <a:rPr lang="tr-TR" sz="2200" b="1" kern="1200" dirty="0" err="1">
                          <a:solidFill>
                            <a:schemeClr val="dk1"/>
                          </a:solidFill>
                          <a:latin typeface="Arial" pitchFamily="34" charset="0"/>
                          <a:ea typeface="+mn-ea"/>
                          <a:cs typeface="+mn-cs"/>
                        </a:rPr>
                        <a:t>needs</a:t>
                      </a:r>
                      <a:r>
                        <a:rPr lang="tr-TR" sz="2200" b="1" kern="1200" dirty="0">
                          <a:solidFill>
                            <a:schemeClr val="dk1"/>
                          </a:solidFill>
                          <a:latin typeface="Arial" pitchFamily="34" charset="0"/>
                          <a:ea typeface="+mn-ea"/>
                          <a:cs typeface="+mn-cs"/>
                        </a:rPr>
                        <a:t> </a:t>
                      </a:r>
                      <a:r>
                        <a:rPr lang="tr-TR" sz="2200" b="1" kern="1200" dirty="0" err="1">
                          <a:solidFill>
                            <a:schemeClr val="dk1"/>
                          </a:solidFill>
                          <a:latin typeface="Arial" pitchFamily="34" charset="0"/>
                          <a:ea typeface="+mn-ea"/>
                          <a:cs typeface="+mn-cs"/>
                        </a:rPr>
                        <a:t>to</a:t>
                      </a:r>
                      <a:r>
                        <a:rPr lang="tr-TR" sz="2200" b="1" kern="1200" dirty="0">
                          <a:solidFill>
                            <a:schemeClr val="dk1"/>
                          </a:solidFill>
                          <a:latin typeface="Arial" pitchFamily="34" charset="0"/>
                          <a:ea typeface="+mn-ea"/>
                          <a:cs typeface="+mn-cs"/>
                        </a:rPr>
                        <a:t> be </a:t>
                      </a:r>
                      <a:r>
                        <a:rPr lang="tr-TR" sz="2200" b="1" kern="1200" dirty="0" err="1">
                          <a:solidFill>
                            <a:schemeClr val="dk1"/>
                          </a:solidFill>
                          <a:latin typeface="Arial" pitchFamily="34" charset="0"/>
                          <a:ea typeface="+mn-ea"/>
                          <a:cs typeface="+mn-cs"/>
                        </a:rPr>
                        <a:t>reformulated</a:t>
                      </a:r>
                      <a:endParaRPr lang="en-US" sz="2200" b="1" kern="1200" dirty="0">
                        <a:solidFill>
                          <a:schemeClr val="dk1"/>
                        </a:solidFill>
                        <a:latin typeface="Arial" pitchFamily="34" charset="0"/>
                        <a:ea typeface="+mn-ea"/>
                        <a:cs typeface="+mn-cs"/>
                      </a:endParaRPr>
                    </a:p>
                  </a:txBody>
                  <a:tcPr marT="45698" marB="45698"/>
                </a:tc>
                <a:tc>
                  <a:txBody>
                    <a:bodyPr/>
                    <a:lstStyle/>
                    <a:p>
                      <a:r>
                        <a:rPr lang="tr-TR" sz="2200" b="0" kern="1200" dirty="0" err="1">
                          <a:solidFill>
                            <a:schemeClr val="dk1"/>
                          </a:solidFill>
                          <a:latin typeface="Arial" pitchFamily="34" charset="0"/>
                          <a:ea typeface="+mn-ea"/>
                          <a:cs typeface="+mn-cs"/>
                        </a:rPr>
                        <a:t>Old</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fashioned</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package</a:t>
                      </a:r>
                      <a:r>
                        <a:rPr lang="tr-TR" sz="2200" b="0" kern="1200" dirty="0">
                          <a:solidFill>
                            <a:schemeClr val="dk1"/>
                          </a:solidFill>
                          <a:latin typeface="Arial" pitchFamily="34" charset="0"/>
                          <a:ea typeface="+mn-ea"/>
                          <a:cs typeface="+mn-cs"/>
                        </a:rPr>
                        <a:t> is </a:t>
                      </a:r>
                      <a:r>
                        <a:rPr lang="tr-TR" sz="2200" b="0" kern="1200" dirty="0" err="1">
                          <a:solidFill>
                            <a:schemeClr val="dk1"/>
                          </a:solidFill>
                          <a:latin typeface="Arial" pitchFamily="34" charset="0"/>
                          <a:ea typeface="+mn-ea"/>
                          <a:cs typeface="+mn-cs"/>
                        </a:rPr>
                        <a:t>influencing</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consumers</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taste</a:t>
                      </a:r>
                      <a:r>
                        <a:rPr lang="tr-TR" sz="2200" b="0" kern="1200" dirty="0">
                          <a:solidFill>
                            <a:schemeClr val="dk1"/>
                          </a:solidFill>
                          <a:latin typeface="Arial" pitchFamily="34" charset="0"/>
                          <a:ea typeface="+mn-ea"/>
                          <a:cs typeface="+mn-cs"/>
                        </a:rPr>
                        <a:t> </a:t>
                      </a:r>
                      <a:r>
                        <a:rPr lang="tr-TR" sz="2200" b="0" kern="1200" dirty="0" err="1">
                          <a:solidFill>
                            <a:schemeClr val="dk1"/>
                          </a:solidFill>
                          <a:latin typeface="Arial" pitchFamily="34" charset="0"/>
                          <a:ea typeface="+mn-ea"/>
                          <a:cs typeface="+mn-cs"/>
                        </a:rPr>
                        <a:t>perceptions</a:t>
                      </a:r>
                      <a:r>
                        <a:rPr lang="tr-TR" sz="2200" b="0" kern="1200" dirty="0">
                          <a:solidFill>
                            <a:schemeClr val="dk1"/>
                          </a:solidFill>
                          <a:latin typeface="Arial" pitchFamily="34" charset="0"/>
                          <a:ea typeface="+mn-ea"/>
                          <a:cs typeface="+mn-cs"/>
                        </a:rPr>
                        <a:t>.</a:t>
                      </a:r>
                      <a:endParaRPr lang="en-US" sz="2200" b="0" kern="1200" dirty="0">
                        <a:solidFill>
                          <a:schemeClr val="dk1"/>
                        </a:solidFill>
                        <a:latin typeface="Arial" pitchFamily="34" charset="0"/>
                        <a:ea typeface="+mn-ea"/>
                        <a:cs typeface="+mn-cs"/>
                      </a:endParaRPr>
                    </a:p>
                  </a:txBody>
                  <a:tcPr marT="45698" marB="45698"/>
                </a:tc>
                <a:extLst>
                  <a:ext uri="{0D108BD9-81ED-4DB2-BD59-A6C34878D82A}">
                    <a16:rowId xmlns:a16="http://schemas.microsoft.com/office/drawing/2014/main" val="10002"/>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5A00-BEE9-4D1B-B14D-6CF84D51103E}"/>
              </a:ext>
            </a:extLst>
          </p:cNvPr>
          <p:cNvSpPr>
            <a:spLocks noGrp="1"/>
          </p:cNvSpPr>
          <p:nvPr>
            <p:ph type="title"/>
          </p:nvPr>
        </p:nvSpPr>
        <p:spPr/>
        <p:txBody>
          <a:bodyPr/>
          <a:lstStyle/>
          <a:p>
            <a:pPr>
              <a:defRPr/>
            </a:pPr>
            <a:endParaRPr lang="en-AU"/>
          </a:p>
        </p:txBody>
      </p:sp>
      <p:sp>
        <p:nvSpPr>
          <p:cNvPr id="112643" name="Content Placeholder 2">
            <a:extLst>
              <a:ext uri="{FF2B5EF4-FFF2-40B4-BE49-F238E27FC236}">
                <a16:creationId xmlns:a16="http://schemas.microsoft.com/office/drawing/2014/main" id="{50DFA171-6B4D-428C-A4CA-E7B84E7E52A4}"/>
              </a:ext>
            </a:extLst>
          </p:cNvPr>
          <p:cNvSpPr>
            <a:spLocks noGrp="1"/>
          </p:cNvSpPr>
          <p:nvPr>
            <p:ph idx="1"/>
          </p:nvPr>
        </p:nvSpPr>
        <p:spPr/>
        <p:txBody>
          <a:bodyPr/>
          <a:lstStyle/>
          <a:p>
            <a:endParaRPr lang="en-AU" altLang="en-US"/>
          </a:p>
        </p:txBody>
      </p:sp>
      <p:pic>
        <p:nvPicPr>
          <p:cNvPr id="112644" name="Picture 3">
            <a:extLst>
              <a:ext uri="{FF2B5EF4-FFF2-40B4-BE49-F238E27FC236}">
                <a16:creationId xmlns:a16="http://schemas.microsoft.com/office/drawing/2014/main" id="{32EC2E10-6194-4E95-B7D0-A58BF4787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685800"/>
            <a:ext cx="81057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2">
            <a:extLst>
              <a:ext uri="{FF2B5EF4-FFF2-40B4-BE49-F238E27FC236}">
                <a16:creationId xmlns:a16="http://schemas.microsoft.com/office/drawing/2014/main" id="{66375B59-0417-4916-938F-B8E97BA454D6}"/>
              </a:ext>
            </a:extLst>
          </p:cNvPr>
          <p:cNvSpPr>
            <a:spLocks noGrp="1"/>
          </p:cNvSpPr>
          <p:nvPr>
            <p:ph idx="1"/>
          </p:nvPr>
        </p:nvSpPr>
        <p:spPr/>
        <p:txBody>
          <a:bodyPr/>
          <a:lstStyle/>
          <a:p>
            <a:endParaRPr lang="en-AU" altLang="en-US"/>
          </a:p>
        </p:txBody>
      </p:sp>
      <p:pic>
        <p:nvPicPr>
          <p:cNvPr id="113667" name="Picture 3">
            <a:extLst>
              <a:ext uri="{FF2B5EF4-FFF2-40B4-BE49-F238E27FC236}">
                <a16:creationId xmlns:a16="http://schemas.microsoft.com/office/drawing/2014/main" id="{A514FEDA-C7EB-4010-9BAD-A29ACB9B3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990600"/>
            <a:ext cx="83820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6">
            <a:extLst>
              <a:ext uri="{FF2B5EF4-FFF2-40B4-BE49-F238E27FC236}">
                <a16:creationId xmlns:a16="http://schemas.microsoft.com/office/drawing/2014/main" id="{453BF78C-6F60-49ED-AA34-0BAE109FF1FA}"/>
              </a:ext>
            </a:extLst>
          </p:cNvPr>
          <p:cNvSpPr>
            <a:spLocks noGrp="1" noChangeArrowheads="1"/>
          </p:cNvSpPr>
          <p:nvPr>
            <p:ph type="title"/>
          </p:nvPr>
        </p:nvSpPr>
        <p:spPr>
          <a:xfrm>
            <a:off x="2057400" y="457200"/>
            <a:ext cx="7772400" cy="1143000"/>
          </a:xfrm>
        </p:spPr>
        <p:txBody>
          <a:bodyPr>
            <a:normAutofit/>
          </a:bodyPr>
          <a:lstStyle/>
          <a:p>
            <a:pPr>
              <a:defRPr/>
            </a:pPr>
            <a:r>
              <a:rPr lang="en-US" altLang="en-US" sz="3500" dirty="0"/>
              <a:t>What Language Is Written on This Stone Found by Archaeologists?</a:t>
            </a:r>
          </a:p>
        </p:txBody>
      </p:sp>
      <p:sp>
        <p:nvSpPr>
          <p:cNvPr id="7" name="Rectangle 6">
            <a:extLst>
              <a:ext uri="{FF2B5EF4-FFF2-40B4-BE49-F238E27FC236}">
                <a16:creationId xmlns:a16="http://schemas.microsoft.com/office/drawing/2014/main" id="{E81E9D84-CABA-4493-AD7B-65D5CA96B37F}"/>
              </a:ext>
            </a:extLst>
          </p:cNvPr>
          <p:cNvSpPr txBox="1">
            <a:spLocks noChangeArrowheads="1"/>
          </p:cNvSpPr>
          <p:nvPr/>
        </p:nvSpPr>
        <p:spPr bwMode="auto">
          <a:xfrm>
            <a:off x="2209800" y="5562600"/>
            <a:ext cx="7772400" cy="685800"/>
          </a:xfrm>
          <a:prstGeom prst="rect">
            <a:avLst/>
          </a:prstGeom>
          <a:noFill/>
          <a:ln w="9525">
            <a:noFill/>
            <a:miter lim="800000"/>
            <a:headEnd/>
            <a:tailEnd/>
          </a:ln>
        </p:spPr>
        <p:txBody>
          <a:bodyPr lIns="92075" tIns="46038" rIns="92075" bIns="46038" anchor="b"/>
          <a:lstStyle/>
          <a:p>
            <a:pPr algn="ctr">
              <a:defRPr/>
            </a:pPr>
            <a:r>
              <a:rPr lang="en-US" sz="3000" kern="0" dirty="0">
                <a:solidFill>
                  <a:schemeClr val="tx2"/>
                </a:solidFill>
                <a:latin typeface="+mj-lt"/>
                <a:ea typeface="+mj-ea"/>
                <a:cs typeface="+mj-cs"/>
              </a:rPr>
              <a:t>The Language </a:t>
            </a:r>
            <a:r>
              <a:rPr lang="tr-TR" sz="3000" kern="0" dirty="0">
                <a:solidFill>
                  <a:schemeClr val="tx2"/>
                </a:solidFill>
                <a:latin typeface="+mj-lt"/>
                <a:ea typeface="+mj-ea"/>
                <a:cs typeface="+mj-cs"/>
              </a:rPr>
              <a:t>i</a:t>
            </a:r>
            <a:r>
              <a:rPr lang="en-US" sz="3000" kern="0" dirty="0">
                <a:solidFill>
                  <a:schemeClr val="tx2"/>
                </a:solidFill>
                <a:latin typeface="+mj-lt"/>
                <a:ea typeface="+mj-ea"/>
                <a:cs typeface="+mj-cs"/>
              </a:rPr>
              <a:t>s English: </a:t>
            </a:r>
            <a:r>
              <a:rPr lang="tr-TR" sz="3000" kern="0" dirty="0">
                <a:solidFill>
                  <a:schemeClr val="tx2"/>
                </a:solidFill>
                <a:latin typeface="+mj-lt"/>
                <a:ea typeface="+mj-ea"/>
                <a:cs typeface="+mj-cs"/>
              </a:rPr>
              <a:t>“t</a:t>
            </a:r>
            <a:r>
              <a:rPr lang="en-US" sz="3000" kern="0" dirty="0">
                <a:solidFill>
                  <a:schemeClr val="tx2"/>
                </a:solidFill>
                <a:latin typeface="+mj-lt"/>
                <a:ea typeface="+mj-ea"/>
                <a:cs typeface="+mj-cs"/>
              </a:rPr>
              <a:t>o </a:t>
            </a:r>
            <a:r>
              <a:rPr lang="tr-TR" sz="3000" kern="0" dirty="0">
                <a:solidFill>
                  <a:schemeClr val="tx2"/>
                </a:solidFill>
                <a:latin typeface="+mj-lt"/>
                <a:ea typeface="+mj-ea"/>
                <a:cs typeface="+mj-cs"/>
              </a:rPr>
              <a:t>t</a:t>
            </a:r>
            <a:r>
              <a:rPr lang="en-US" sz="3000" kern="0" dirty="0" err="1">
                <a:solidFill>
                  <a:schemeClr val="tx2"/>
                </a:solidFill>
                <a:latin typeface="+mj-lt"/>
                <a:ea typeface="+mj-ea"/>
                <a:cs typeface="+mj-cs"/>
              </a:rPr>
              <a:t>ie</a:t>
            </a:r>
            <a:r>
              <a:rPr lang="en-US" sz="3000" kern="0" dirty="0">
                <a:solidFill>
                  <a:schemeClr val="tx2"/>
                </a:solidFill>
                <a:latin typeface="+mj-lt"/>
                <a:ea typeface="+mj-ea"/>
                <a:cs typeface="+mj-cs"/>
              </a:rPr>
              <a:t> </a:t>
            </a:r>
            <a:r>
              <a:rPr lang="tr-TR" sz="3000" kern="0" dirty="0">
                <a:solidFill>
                  <a:schemeClr val="tx2"/>
                </a:solidFill>
                <a:latin typeface="+mj-lt"/>
                <a:ea typeface="+mj-ea"/>
                <a:cs typeface="+mj-cs"/>
              </a:rPr>
              <a:t>m</a:t>
            </a:r>
            <a:r>
              <a:rPr lang="en-US" sz="3000" kern="0" dirty="0" err="1">
                <a:solidFill>
                  <a:schemeClr val="tx2"/>
                </a:solidFill>
                <a:latin typeface="+mj-lt"/>
                <a:ea typeface="+mj-ea"/>
                <a:cs typeface="+mj-cs"/>
              </a:rPr>
              <a:t>ules</a:t>
            </a:r>
            <a:r>
              <a:rPr lang="en-US" sz="3000" kern="0" dirty="0">
                <a:solidFill>
                  <a:schemeClr val="tx2"/>
                </a:solidFill>
                <a:latin typeface="+mj-lt"/>
                <a:ea typeface="+mj-ea"/>
                <a:cs typeface="+mj-cs"/>
              </a:rPr>
              <a:t> </a:t>
            </a:r>
            <a:r>
              <a:rPr lang="tr-TR" sz="3000" kern="0" dirty="0">
                <a:solidFill>
                  <a:schemeClr val="tx2"/>
                </a:solidFill>
                <a:latin typeface="+mj-lt"/>
                <a:ea typeface="+mj-ea"/>
                <a:cs typeface="+mj-cs"/>
              </a:rPr>
              <a:t>t</a:t>
            </a:r>
            <a:r>
              <a:rPr lang="en-US" sz="3000" kern="0" dirty="0">
                <a:solidFill>
                  <a:schemeClr val="tx2"/>
                </a:solidFill>
                <a:latin typeface="+mj-lt"/>
                <a:ea typeface="+mj-ea"/>
                <a:cs typeface="+mj-cs"/>
              </a:rPr>
              <a:t>o</a:t>
            </a:r>
            <a:r>
              <a:rPr lang="tr-TR" sz="3000" kern="0" dirty="0">
                <a:solidFill>
                  <a:schemeClr val="tx2"/>
                </a:solidFill>
                <a:latin typeface="+mj-lt"/>
                <a:ea typeface="+mj-ea"/>
                <a:cs typeface="+mj-cs"/>
              </a:rPr>
              <a:t>”</a:t>
            </a:r>
            <a:endParaRPr lang="en-US" sz="3000" kern="0" dirty="0">
              <a:solidFill>
                <a:schemeClr val="tx2"/>
              </a:solidFill>
              <a:latin typeface="+mj-lt"/>
              <a:ea typeface="+mj-ea"/>
              <a:cs typeface="+mj-cs"/>
            </a:endParaRPr>
          </a:p>
        </p:txBody>
      </p:sp>
      <p:pic>
        <p:nvPicPr>
          <p:cNvPr id="125956" name="Picture 7" descr="Juancito">
            <a:hlinkClick r:id="rId3"/>
            <a:extLst>
              <a:ext uri="{FF2B5EF4-FFF2-40B4-BE49-F238E27FC236}">
                <a16:creationId xmlns:a16="http://schemas.microsoft.com/office/drawing/2014/main" id="{FDA7FE28-6004-4D09-9785-793EE7AD6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514600"/>
            <a:ext cx="3733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7" name="Picture 10" descr="http://t3.gstatic.com/images?q=tbn:ANd9GcQkZ1yenMOM3NfAFzLt-wwYd-97278t32O8qFWNls1VRLDBMmML">
            <a:extLst>
              <a:ext uri="{FF2B5EF4-FFF2-40B4-BE49-F238E27FC236}">
                <a16:creationId xmlns:a16="http://schemas.microsoft.com/office/drawing/2014/main" id="{35D032D5-57F2-41C5-9756-FA0C79597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4600" y="2514600"/>
            <a:ext cx="3276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Effect transition="in" filter="fade">
                                      <p:cBhvr>
                                        <p:cTn id="7" dur="1000"/>
                                        <p:tgtEl>
                                          <p:spTgt spid="98306"/>
                                        </p:tgtEl>
                                      </p:cBhvr>
                                    </p:animEffect>
                                    <p:anim calcmode="lin" valueType="num">
                                      <p:cBhvr>
                                        <p:cTn id="8" dur="1000" fill="hold"/>
                                        <p:tgtEl>
                                          <p:spTgt spid="98306"/>
                                        </p:tgtEl>
                                        <p:attrNameLst>
                                          <p:attrName>ppt_x</p:attrName>
                                        </p:attrNameLst>
                                      </p:cBhvr>
                                      <p:tavLst>
                                        <p:tav tm="0">
                                          <p:val>
                                            <p:strVal val="#ppt_x"/>
                                          </p:val>
                                        </p:tav>
                                        <p:tav tm="100000">
                                          <p:val>
                                            <p:strVal val="#ppt_x"/>
                                          </p:val>
                                        </p:tav>
                                      </p:tavLst>
                                    </p:anim>
                                    <p:anim calcmode="lin" valueType="num">
                                      <p:cBhvr>
                                        <p:cTn id="9" dur="1000" fill="hold"/>
                                        <p:tgtEl>
                                          <p:spTgt spid="98306"/>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125957"/>
                                        </p:tgtEl>
                                        <p:attrNameLst>
                                          <p:attrName>style.visibility</p:attrName>
                                        </p:attrNameLst>
                                      </p:cBhvr>
                                      <p:to>
                                        <p:strVal val="visible"/>
                                      </p:to>
                                    </p:set>
                                    <p:animEffect transition="in" filter="fade">
                                      <p:cBhvr>
                                        <p:cTn id="14" dur="1000"/>
                                        <p:tgtEl>
                                          <p:spTgt spid="125957"/>
                                        </p:tgtEl>
                                      </p:cBhvr>
                                    </p:animEffect>
                                    <p:anim calcmode="lin" valueType="num">
                                      <p:cBhvr>
                                        <p:cTn id="15" dur="1000" fill="hold"/>
                                        <p:tgtEl>
                                          <p:spTgt spid="125957"/>
                                        </p:tgtEl>
                                        <p:attrNameLst>
                                          <p:attrName>ppt_x</p:attrName>
                                        </p:attrNameLst>
                                      </p:cBhvr>
                                      <p:tavLst>
                                        <p:tav tm="0">
                                          <p:val>
                                            <p:strVal val="#ppt_x"/>
                                          </p:val>
                                        </p:tav>
                                        <p:tav tm="100000">
                                          <p:val>
                                            <p:strVal val="#ppt_x"/>
                                          </p:val>
                                        </p:tav>
                                      </p:tavLst>
                                    </p:anim>
                                    <p:anim calcmode="lin" valueType="num">
                                      <p:cBhvr>
                                        <p:cTn id="16" dur="1000" fill="hold"/>
                                        <p:tgtEl>
                                          <p:spTgt spid="12595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25956"/>
                                        </p:tgtEl>
                                        <p:attrNameLst>
                                          <p:attrName>style.visibility</p:attrName>
                                        </p:attrNameLst>
                                      </p:cBhvr>
                                      <p:to>
                                        <p:strVal val="visible"/>
                                      </p:to>
                                    </p:set>
                                    <p:animEffect transition="in" filter="fade">
                                      <p:cBhvr>
                                        <p:cTn id="21" dur="1000"/>
                                        <p:tgtEl>
                                          <p:spTgt spid="125956"/>
                                        </p:tgtEl>
                                      </p:cBhvr>
                                    </p:animEffect>
                                    <p:anim calcmode="lin" valueType="num">
                                      <p:cBhvr>
                                        <p:cTn id="22" dur="1000" fill="hold"/>
                                        <p:tgtEl>
                                          <p:spTgt spid="125956"/>
                                        </p:tgtEl>
                                        <p:attrNameLst>
                                          <p:attrName>ppt_x</p:attrName>
                                        </p:attrNameLst>
                                      </p:cBhvr>
                                      <p:tavLst>
                                        <p:tav tm="0">
                                          <p:val>
                                            <p:strVal val="#ppt_x"/>
                                          </p:val>
                                        </p:tav>
                                        <p:tav tm="100000">
                                          <p:val>
                                            <p:strVal val="#ppt_x"/>
                                          </p:val>
                                        </p:tav>
                                      </p:tavLst>
                                    </p:anim>
                                    <p:anim calcmode="lin" valueType="num">
                                      <p:cBhvr>
                                        <p:cTn id="23" dur="1000" fill="hold"/>
                                        <p:tgtEl>
                                          <p:spTgt spid="125956"/>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18F27-1321-4712-A034-CA81B5B2FA25}"/>
              </a:ext>
            </a:extLst>
          </p:cNvPr>
          <p:cNvSpPr>
            <a:spLocks noGrp="1"/>
          </p:cNvSpPr>
          <p:nvPr>
            <p:ph type="title"/>
          </p:nvPr>
        </p:nvSpPr>
        <p:spPr>
          <a:xfrm>
            <a:off x="2536826" y="2670176"/>
            <a:ext cx="5599113" cy="993775"/>
          </a:xfrm>
        </p:spPr>
        <p:txBody>
          <a:bodyPr>
            <a:normAutofit fontScale="90000"/>
          </a:bodyPr>
          <a:lstStyle/>
          <a:p>
            <a:pPr>
              <a:defRPr/>
            </a:pPr>
            <a:r>
              <a:rPr lang="en-AU" b="1" dirty="0"/>
              <a:t>2. Extensive literature survey </a:t>
            </a:r>
            <a:endParaRPr lang="en-AU" dirty="0"/>
          </a:p>
        </p:txBody>
      </p:sp>
    </p:spTree>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8" name="Rectangle 4">
            <a:extLst>
              <a:ext uri="{FF2B5EF4-FFF2-40B4-BE49-F238E27FC236}">
                <a16:creationId xmlns:a16="http://schemas.microsoft.com/office/drawing/2014/main" id="{7F1BA7B2-3084-4BAE-AE36-FC005685991A}"/>
              </a:ext>
            </a:extLst>
          </p:cNvPr>
          <p:cNvSpPr>
            <a:spLocks noGrp="1" noChangeArrowheads="1"/>
          </p:cNvSpPr>
          <p:nvPr/>
        </p:nvSpPr>
        <p:spPr bwMode="auto">
          <a:xfrm>
            <a:off x="1887682" y="723828"/>
            <a:ext cx="6172200" cy="855662"/>
          </a:xfrm>
          <a:prstGeom prst="rect">
            <a:avLst/>
          </a:prstGeom>
          <a:noFill/>
          <a:ln w="9525">
            <a:noFill/>
            <a:miter lim="800000"/>
            <a:headEnd/>
            <a:tailEnd/>
          </a:ln>
          <a:effectLst/>
        </p:spPr>
        <p:txBody>
          <a:bodyPr anchor="ctr" anchorCtr="1"/>
          <a:lstStyle/>
          <a:p>
            <a:pPr algn="ctr">
              <a:defRPr/>
            </a:pPr>
            <a:r>
              <a:rPr lang="en-US" sz="2700" b="1" u="sng" dirty="0">
                <a:effectLst>
                  <a:outerShdw blurRad="38100" dist="38100" dir="2700000" algn="tl">
                    <a:srgbClr val="000000"/>
                  </a:outerShdw>
                </a:effectLst>
                <a:latin typeface="Times New Roman" pitchFamily="18" charset="0"/>
              </a:rPr>
              <a:t>REVIEW OF LITERATURE</a:t>
            </a:r>
          </a:p>
        </p:txBody>
      </p:sp>
      <p:sp>
        <p:nvSpPr>
          <p:cNvPr id="297989" name="Rectangle 5">
            <a:extLst>
              <a:ext uri="{FF2B5EF4-FFF2-40B4-BE49-F238E27FC236}">
                <a16:creationId xmlns:a16="http://schemas.microsoft.com/office/drawing/2014/main" id="{3B93E28F-5240-47E4-8913-233C0B96ED46}"/>
              </a:ext>
            </a:extLst>
          </p:cNvPr>
          <p:cNvSpPr>
            <a:spLocks noGrp="1" noChangeArrowheads="1"/>
          </p:cNvSpPr>
          <p:nvPr/>
        </p:nvSpPr>
        <p:spPr bwMode="auto">
          <a:xfrm>
            <a:off x="2351810" y="2309091"/>
            <a:ext cx="7200900" cy="3397250"/>
          </a:xfrm>
          <a:prstGeom prst="rect">
            <a:avLst/>
          </a:prstGeom>
          <a:noFill/>
          <a:ln w="9525">
            <a:noFill/>
            <a:miter lim="800000"/>
            <a:headEnd/>
            <a:tailEnd/>
          </a:ln>
          <a:effectLst/>
        </p:spPr>
        <p:txBody>
          <a:bodyPr/>
          <a:lstStyle/>
          <a:p>
            <a:pPr marL="214313" indent="-214313">
              <a:buClr>
                <a:srgbClr val="F1FB33"/>
              </a:buClr>
              <a:buSzPct val="71000"/>
              <a:buFont typeface="Wingdings" pitchFamily="2" charset="2"/>
              <a:buChar char="v"/>
              <a:defRPr/>
            </a:pPr>
            <a:r>
              <a:rPr lang="en-US" sz="3200" dirty="0">
                <a:latin typeface="Times New Roman" pitchFamily="18" charset="0"/>
              </a:rPr>
              <a:t>It is an extensive survey of </a:t>
            </a:r>
            <a:r>
              <a:rPr lang="en-US" sz="3200" b="1" dirty="0">
                <a:latin typeface="Times New Roman" pitchFamily="18" charset="0"/>
              </a:rPr>
              <a:t>all available past studies relevant</a:t>
            </a:r>
            <a:r>
              <a:rPr lang="en-US" sz="3200" dirty="0">
                <a:latin typeface="Times New Roman" pitchFamily="18" charset="0"/>
              </a:rPr>
              <a:t> to the field of investigation.</a:t>
            </a:r>
          </a:p>
          <a:p>
            <a:pPr>
              <a:buClr>
                <a:srgbClr val="F1FB33"/>
              </a:buClr>
              <a:buSzPct val="71000"/>
              <a:defRPr/>
            </a:pPr>
            <a:endParaRPr lang="en-US" sz="3200" dirty="0">
              <a:latin typeface="Times New Roman" pitchFamily="18" charset="0"/>
            </a:endParaRPr>
          </a:p>
          <a:p>
            <a:pPr marL="214313" indent="-214313">
              <a:buClr>
                <a:srgbClr val="F1FB33"/>
              </a:buClr>
              <a:buSzPct val="71000"/>
              <a:buFont typeface="Wingdings" pitchFamily="2" charset="2"/>
              <a:buChar char="v"/>
              <a:defRPr/>
            </a:pPr>
            <a:r>
              <a:rPr lang="en-US" sz="3200" dirty="0">
                <a:latin typeface="Times New Roman" pitchFamily="18" charset="0"/>
              </a:rPr>
              <a:t>It gives us knowledge about </a:t>
            </a:r>
            <a:r>
              <a:rPr lang="en-US" sz="3200" b="1" dirty="0">
                <a:latin typeface="Times New Roman" pitchFamily="18" charset="0"/>
              </a:rPr>
              <a:t>what others have found </a:t>
            </a:r>
            <a:r>
              <a:rPr lang="en-US" sz="3200" dirty="0">
                <a:latin typeface="Times New Roman" pitchFamily="18" charset="0"/>
              </a:rPr>
              <a:t>out in the related field of study and how they have done so.</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717E1278-D7F5-444E-A040-7C844AD630A9}"/>
              </a:ext>
            </a:extLst>
          </p:cNvPr>
          <p:cNvSpPr>
            <a:spLocks noGrp="1" noChangeArrowheads="1"/>
          </p:cNvSpPr>
          <p:nvPr>
            <p:ph type="title" idx="4294967295"/>
          </p:nvPr>
        </p:nvSpPr>
        <p:spPr>
          <a:xfrm>
            <a:off x="691486" y="250518"/>
            <a:ext cx="7772400" cy="715962"/>
          </a:xfrm>
        </p:spPr>
        <p:txBody>
          <a:bodyPr anchor="t">
            <a:normAutofit fontScale="90000"/>
          </a:bodyPr>
          <a:lstStyle/>
          <a:p>
            <a:pPr eaLnBrk="1" hangingPunct="1"/>
            <a:r>
              <a:rPr lang="en-US" altLang="en-US" sz="4600" dirty="0">
                <a:solidFill>
                  <a:srgbClr val="FF0000"/>
                </a:solidFill>
                <a:cs typeface="Times New Roman" panose="02020603050405020304" pitchFamily="18" charset="0"/>
              </a:rPr>
              <a:t>What is research?</a:t>
            </a:r>
          </a:p>
        </p:txBody>
      </p:sp>
      <p:sp>
        <p:nvSpPr>
          <p:cNvPr id="4099" name="Rectangle 3">
            <a:extLst>
              <a:ext uri="{FF2B5EF4-FFF2-40B4-BE49-F238E27FC236}">
                <a16:creationId xmlns:a16="http://schemas.microsoft.com/office/drawing/2014/main" id="{8F7A6BF8-8C80-40BD-84DD-6F9975CA6424}"/>
              </a:ext>
            </a:extLst>
          </p:cNvPr>
          <p:cNvSpPr>
            <a:spLocks noGrp="1" noChangeArrowheads="1"/>
          </p:cNvSpPr>
          <p:nvPr>
            <p:ph type="body" idx="4294967295"/>
          </p:nvPr>
        </p:nvSpPr>
        <p:spPr>
          <a:xfrm>
            <a:off x="395785" y="1600200"/>
            <a:ext cx="11259403" cy="5562600"/>
          </a:xfrm>
        </p:spPr>
        <p:txBody>
          <a:bodyPr/>
          <a:lstStyle/>
          <a:p>
            <a:pPr algn="just" eaLnBrk="1" hangingPunct="1">
              <a:lnSpc>
                <a:spcPct val="150000"/>
              </a:lnSpc>
              <a:buClr>
                <a:srgbClr val="003300"/>
              </a:buClr>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Finding </a:t>
            </a:r>
            <a:r>
              <a:rPr lang="en-US" altLang="en-US" b="1" dirty="0">
                <a:latin typeface="Times New Roman" panose="02020603050405020304" pitchFamily="18" charset="0"/>
                <a:cs typeface="Times New Roman" panose="02020603050405020304" pitchFamily="18" charset="0"/>
              </a:rPr>
              <a:t>answers to the questions</a:t>
            </a:r>
            <a:r>
              <a:rPr lang="en-US" altLang="en-US" dirty="0">
                <a:latin typeface="Times New Roman" panose="02020603050405020304" pitchFamily="18" charset="0"/>
                <a:cs typeface="Times New Roman" panose="02020603050405020304" pitchFamily="18" charset="0"/>
              </a:rPr>
              <a:t>.</a:t>
            </a:r>
          </a:p>
          <a:p>
            <a:pPr algn="just" eaLnBrk="1" hangingPunct="1">
              <a:lnSpc>
                <a:spcPct val="150000"/>
              </a:lnSpc>
              <a:buClr>
                <a:srgbClr val="003300"/>
              </a:buClr>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Systematic </a:t>
            </a:r>
            <a:r>
              <a:rPr lang="en-US" altLang="en-US" b="1" dirty="0">
                <a:latin typeface="Times New Roman" panose="02020603050405020304" pitchFamily="18" charset="0"/>
                <a:cs typeface="Times New Roman" panose="02020603050405020304" pitchFamily="18" charset="0"/>
              </a:rPr>
              <a:t>search for truth</a:t>
            </a:r>
          </a:p>
          <a:p>
            <a:pPr algn="just" eaLnBrk="1" hangingPunct="1">
              <a:lnSpc>
                <a:spcPct val="150000"/>
              </a:lnSpc>
              <a:buClr>
                <a:srgbClr val="003300"/>
              </a:buClr>
              <a:buFont typeface="Wingdings" panose="05000000000000000000" pitchFamily="2" charset="2"/>
              <a:buChar char="ü"/>
            </a:pPr>
            <a:r>
              <a:rPr lang="en-US" altLang="en-US" b="1" dirty="0">
                <a:latin typeface="Times New Roman" panose="02020603050405020304" pitchFamily="18" charset="0"/>
                <a:cs typeface="Times New Roman" panose="02020603050405020304" pitchFamily="18" charset="0"/>
              </a:rPr>
              <a:t>Finding new and original information, ideas </a:t>
            </a:r>
            <a:r>
              <a:rPr lang="en-US" altLang="en-US" dirty="0">
                <a:latin typeface="Times New Roman" panose="02020603050405020304" pitchFamily="18" charset="0"/>
                <a:cs typeface="Times New Roman" panose="02020603050405020304" pitchFamily="18" charset="0"/>
              </a:rPr>
              <a:t>about the world we live in, are obtained (</a:t>
            </a:r>
            <a:r>
              <a:rPr lang="en-US" altLang="en-US" i="1" dirty="0">
                <a:latin typeface="Times New Roman" panose="02020603050405020304" pitchFamily="18" charset="0"/>
                <a:cs typeface="Times New Roman" panose="02020603050405020304" pitchFamily="18" charset="0"/>
              </a:rPr>
              <a:t>Can we make vaccines</a:t>
            </a:r>
            <a:r>
              <a:rPr lang="en-US" altLang="en-US" dirty="0">
                <a:latin typeface="Times New Roman" panose="02020603050405020304" pitchFamily="18" charset="0"/>
                <a:cs typeface="Times New Roman" panose="02020603050405020304" pitchFamily="18" charset="0"/>
              </a:rPr>
              <a:t>)</a:t>
            </a:r>
          </a:p>
          <a:p>
            <a:pPr algn="just" eaLnBrk="1" hangingPunct="1">
              <a:lnSpc>
                <a:spcPct val="150000"/>
              </a:lnSpc>
              <a:buClr>
                <a:srgbClr val="003300"/>
              </a:buClr>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Search for knowledge (</a:t>
            </a:r>
            <a:r>
              <a:rPr lang="en-US" altLang="en-US" i="1" dirty="0">
                <a:latin typeface="Times New Roman" panose="02020603050405020304" pitchFamily="18" charset="0"/>
                <a:cs typeface="Times New Roman" panose="02020603050405020304" pitchFamily="18" charset="0"/>
              </a:rPr>
              <a:t>Stock Market</a:t>
            </a:r>
            <a:r>
              <a:rPr lang="en-US" altLang="en-US" dirty="0">
                <a:latin typeface="Times New Roman" panose="02020603050405020304" pitchFamily="18" charset="0"/>
                <a:cs typeface="Times New Roman" panose="02020603050405020304" pitchFamily="18" charset="0"/>
              </a:rPr>
              <a:t>).</a:t>
            </a:r>
          </a:p>
          <a:p>
            <a:pPr algn="just" eaLnBrk="1" hangingPunct="1">
              <a:lnSpc>
                <a:spcPct val="150000"/>
              </a:lnSpc>
              <a:buClr>
                <a:srgbClr val="003300"/>
              </a:buClr>
              <a:buFont typeface="Wingdings" panose="05000000000000000000" pitchFamily="2" charset="2"/>
              <a:buChar char="ü"/>
            </a:pPr>
            <a:r>
              <a:rPr lang="en-US" altLang="en-US" dirty="0">
                <a:latin typeface="Times New Roman" panose="02020603050405020304" pitchFamily="18" charset="0"/>
                <a:cs typeface="Times New Roman" panose="02020603050405020304" pitchFamily="18" charset="0"/>
              </a:rPr>
              <a:t>Scientific and systematic search for information on a </a:t>
            </a:r>
            <a:r>
              <a:rPr lang="en-US" altLang="en-US" b="1" dirty="0">
                <a:latin typeface="Times New Roman" panose="02020603050405020304" pitchFamily="18" charset="0"/>
                <a:cs typeface="Times New Roman" panose="02020603050405020304" pitchFamily="18" charset="0"/>
              </a:rPr>
              <a:t>specific topic</a:t>
            </a:r>
            <a:r>
              <a:rPr lang="en-US" altLang="en-US" dirty="0">
                <a:latin typeface="Times New Roman" panose="02020603050405020304" pitchFamily="18" charset="0"/>
                <a:cs typeface="Times New Roman" panose="02020603050405020304" pitchFamily="18"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99">
                                            <p:txEl>
                                              <p:pRg st="0" end="0"/>
                                            </p:txEl>
                                          </p:spTgt>
                                        </p:tgtEl>
                                        <p:attrNameLst>
                                          <p:attrName>style.visibility</p:attrName>
                                        </p:attrNameLst>
                                      </p:cBhvr>
                                      <p:to>
                                        <p:strVal val="visible"/>
                                      </p:to>
                                    </p:set>
                                    <p:animEffect transition="in" filter="fade">
                                      <p:cBhvr>
                                        <p:cTn id="12" dur="2000"/>
                                        <p:tgtEl>
                                          <p:spTgt spid="40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99">
                                            <p:txEl>
                                              <p:pRg st="1" end="1"/>
                                            </p:txEl>
                                          </p:spTgt>
                                        </p:tgtEl>
                                        <p:attrNameLst>
                                          <p:attrName>style.visibility</p:attrName>
                                        </p:attrNameLst>
                                      </p:cBhvr>
                                      <p:to>
                                        <p:strVal val="visible"/>
                                      </p:to>
                                    </p:set>
                                    <p:animEffect transition="in" filter="fade">
                                      <p:cBhvr>
                                        <p:cTn id="17" dur="2000"/>
                                        <p:tgtEl>
                                          <p:spTgt spid="40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99">
                                            <p:txEl>
                                              <p:pRg st="2" end="2"/>
                                            </p:txEl>
                                          </p:spTgt>
                                        </p:tgtEl>
                                        <p:attrNameLst>
                                          <p:attrName>style.visibility</p:attrName>
                                        </p:attrNameLst>
                                      </p:cBhvr>
                                      <p:to>
                                        <p:strVal val="visible"/>
                                      </p:to>
                                    </p:set>
                                    <p:animEffect transition="in" filter="fade">
                                      <p:cBhvr>
                                        <p:cTn id="22" dur="2000"/>
                                        <p:tgtEl>
                                          <p:spTgt spid="4099">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99">
                                            <p:txEl>
                                              <p:pRg st="3" end="3"/>
                                            </p:txEl>
                                          </p:spTgt>
                                        </p:tgtEl>
                                        <p:attrNameLst>
                                          <p:attrName>style.visibility</p:attrName>
                                        </p:attrNameLst>
                                      </p:cBhvr>
                                      <p:to>
                                        <p:strVal val="visible"/>
                                      </p:to>
                                    </p:set>
                                    <p:animEffect transition="in" filter="fade">
                                      <p:cBhvr>
                                        <p:cTn id="27" dur="2000"/>
                                        <p:tgtEl>
                                          <p:spTgt spid="409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099">
                                            <p:txEl>
                                              <p:pRg st="4" end="4"/>
                                            </p:txEl>
                                          </p:spTgt>
                                        </p:tgtEl>
                                        <p:attrNameLst>
                                          <p:attrName>style.visibility</p:attrName>
                                        </p:attrNameLst>
                                      </p:cBhvr>
                                      <p:to>
                                        <p:strVal val="visible"/>
                                      </p:to>
                                    </p:set>
                                    <p:animEffect transition="in" filter="fade">
                                      <p:cBhvr>
                                        <p:cTn id="32" dur="20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409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4" name="Rectangle 4">
            <a:extLst>
              <a:ext uri="{FF2B5EF4-FFF2-40B4-BE49-F238E27FC236}">
                <a16:creationId xmlns:a16="http://schemas.microsoft.com/office/drawing/2014/main" id="{0D28D2D5-872A-4604-B276-DB353C938842}"/>
              </a:ext>
            </a:extLst>
          </p:cNvPr>
          <p:cNvSpPr>
            <a:spLocks noGrp="1" noChangeArrowheads="1"/>
          </p:cNvSpPr>
          <p:nvPr/>
        </p:nvSpPr>
        <p:spPr bwMode="auto">
          <a:xfrm>
            <a:off x="2625436" y="786245"/>
            <a:ext cx="5129646" cy="742950"/>
          </a:xfrm>
          <a:prstGeom prst="rect">
            <a:avLst/>
          </a:prstGeom>
          <a:noFill/>
          <a:ln w="9525">
            <a:noFill/>
            <a:miter lim="800000"/>
            <a:headEnd/>
            <a:tailEnd/>
          </a:ln>
          <a:effectLst/>
        </p:spPr>
        <p:txBody>
          <a:bodyPr anchor="ctr" anchorCtr="1"/>
          <a:lstStyle/>
          <a:p>
            <a:pPr algn="ctr">
              <a:defRPr/>
            </a:pPr>
            <a:r>
              <a:rPr lang="en-US" sz="2700" b="1" u="sng" dirty="0">
                <a:effectLst>
                  <a:outerShdw blurRad="38100" dist="38100" dir="2700000" algn="tl">
                    <a:srgbClr val="000000"/>
                  </a:outerShdw>
                </a:effectLst>
                <a:latin typeface="Times New Roman" pitchFamily="18" charset="0"/>
              </a:rPr>
              <a:t>PURPOSE OF REVIEW </a:t>
            </a:r>
          </a:p>
        </p:txBody>
      </p:sp>
      <p:sp>
        <p:nvSpPr>
          <p:cNvPr id="291845" name="Rectangle 5">
            <a:extLst>
              <a:ext uri="{FF2B5EF4-FFF2-40B4-BE49-F238E27FC236}">
                <a16:creationId xmlns:a16="http://schemas.microsoft.com/office/drawing/2014/main" id="{DDFE12CB-DDF3-470A-AFC6-900E2D675785}"/>
              </a:ext>
            </a:extLst>
          </p:cNvPr>
          <p:cNvSpPr>
            <a:spLocks noGrp="1" noChangeArrowheads="1"/>
          </p:cNvSpPr>
          <p:nvPr/>
        </p:nvSpPr>
        <p:spPr bwMode="auto">
          <a:xfrm>
            <a:off x="2431473" y="2114550"/>
            <a:ext cx="8146472" cy="3829050"/>
          </a:xfrm>
          <a:prstGeom prst="rect">
            <a:avLst/>
          </a:prstGeom>
          <a:noFill/>
          <a:ln w="9525">
            <a:noFill/>
            <a:miter lim="800000"/>
            <a:headEnd/>
            <a:tailEnd/>
          </a:ln>
          <a:effectLst/>
        </p:spPr>
        <p:txBody>
          <a:bodyPr/>
          <a:lstStyle/>
          <a:p>
            <a:pPr marL="214313" indent="-214313">
              <a:lnSpc>
                <a:spcPct val="150000"/>
              </a:lnSpc>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To </a:t>
            </a:r>
            <a:r>
              <a:rPr lang="en-US" sz="2100" dirty="0">
                <a:solidFill>
                  <a:srgbClr val="7030A0"/>
                </a:solidFill>
                <a:effectLst>
                  <a:outerShdw blurRad="38100" dist="38100" dir="2700000" algn="tl">
                    <a:srgbClr val="000000"/>
                  </a:outerShdw>
                </a:effectLst>
                <a:latin typeface="Times New Roman" pitchFamily="18" charset="0"/>
              </a:rPr>
              <a:t>gain a background knowledge </a:t>
            </a:r>
            <a:r>
              <a:rPr lang="en-US" sz="2100" dirty="0">
                <a:effectLst>
                  <a:outerShdw blurRad="38100" dist="38100" dir="2700000" algn="tl">
                    <a:srgbClr val="000000"/>
                  </a:outerShdw>
                </a:effectLst>
                <a:latin typeface="Times New Roman" pitchFamily="18" charset="0"/>
              </a:rPr>
              <a:t>of the research topic.</a:t>
            </a:r>
          </a:p>
          <a:p>
            <a:pPr marL="214313" indent="-214313">
              <a:lnSpc>
                <a:spcPct val="150000"/>
              </a:lnSpc>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To </a:t>
            </a:r>
            <a:r>
              <a:rPr lang="en-US" sz="2100" dirty="0">
                <a:solidFill>
                  <a:srgbClr val="7030A0"/>
                </a:solidFill>
                <a:effectLst>
                  <a:outerShdw blurRad="38100" dist="38100" dir="2700000" algn="tl">
                    <a:srgbClr val="000000"/>
                  </a:outerShdw>
                </a:effectLst>
                <a:latin typeface="Times New Roman" pitchFamily="18" charset="0"/>
              </a:rPr>
              <a:t>identify the concepts </a:t>
            </a:r>
            <a:r>
              <a:rPr lang="en-US" sz="2100" dirty="0">
                <a:effectLst>
                  <a:outerShdw blurRad="38100" dist="38100" dir="2700000" algn="tl">
                    <a:srgbClr val="000000"/>
                  </a:outerShdw>
                </a:effectLst>
                <a:latin typeface="Times New Roman" pitchFamily="18" charset="0"/>
              </a:rPr>
              <a:t>relating to it</a:t>
            </a:r>
            <a:r>
              <a:rPr lang="en-US" sz="2100" dirty="0">
                <a:solidFill>
                  <a:srgbClr val="7030A0"/>
                </a:solidFill>
                <a:effectLst>
                  <a:outerShdw blurRad="38100" dist="38100" dir="2700000" algn="tl">
                    <a:srgbClr val="000000"/>
                  </a:outerShdw>
                </a:effectLst>
                <a:latin typeface="Times New Roman" pitchFamily="18" charset="0"/>
              </a:rPr>
              <a:t>, potential relationships between</a:t>
            </a:r>
            <a:r>
              <a:rPr lang="en-US" sz="2100" dirty="0">
                <a:effectLst>
                  <a:outerShdw blurRad="38100" dist="38100" dir="2700000" algn="tl">
                    <a:srgbClr val="000000"/>
                  </a:outerShdw>
                </a:effectLst>
                <a:latin typeface="Times New Roman" pitchFamily="18" charset="0"/>
              </a:rPr>
              <a:t> them and to formulate </a:t>
            </a:r>
            <a:r>
              <a:rPr lang="en-US" sz="2100" dirty="0">
                <a:solidFill>
                  <a:srgbClr val="7030A0"/>
                </a:solidFill>
                <a:effectLst>
                  <a:outerShdw blurRad="38100" dist="38100" dir="2700000" algn="tl">
                    <a:srgbClr val="000000"/>
                  </a:outerShdw>
                </a:effectLst>
                <a:latin typeface="Times New Roman" pitchFamily="18" charset="0"/>
              </a:rPr>
              <a:t>researchable hypothesis</a:t>
            </a:r>
            <a:r>
              <a:rPr lang="en-US" sz="2100" dirty="0">
                <a:effectLst>
                  <a:outerShdw blurRad="38100" dist="38100" dir="2700000" algn="tl">
                    <a:srgbClr val="000000"/>
                  </a:outerShdw>
                </a:effectLst>
                <a:latin typeface="Times New Roman" pitchFamily="18" charset="0"/>
              </a:rPr>
              <a:t>.</a:t>
            </a:r>
          </a:p>
          <a:p>
            <a:pPr marL="214313" indent="-214313">
              <a:lnSpc>
                <a:spcPct val="150000"/>
              </a:lnSpc>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To identify </a:t>
            </a:r>
            <a:r>
              <a:rPr lang="en-US" sz="2100" dirty="0">
                <a:solidFill>
                  <a:srgbClr val="7030A0"/>
                </a:solidFill>
                <a:effectLst>
                  <a:outerShdw blurRad="38100" dist="38100" dir="2700000" algn="tl">
                    <a:srgbClr val="000000"/>
                  </a:outerShdw>
                </a:effectLst>
                <a:latin typeface="Times New Roman" pitchFamily="18" charset="0"/>
              </a:rPr>
              <a:t>appropriate methodology, research design</a:t>
            </a:r>
            <a:r>
              <a:rPr lang="en-US" sz="2100" dirty="0">
                <a:effectLst>
                  <a:outerShdw blurRad="38100" dist="38100" dir="2700000" algn="tl">
                    <a:srgbClr val="000000"/>
                  </a:outerShdw>
                </a:effectLst>
                <a:latin typeface="Times New Roman" pitchFamily="18" charset="0"/>
              </a:rPr>
              <a:t>, </a:t>
            </a:r>
            <a:r>
              <a:rPr lang="en-US" sz="2100" dirty="0">
                <a:solidFill>
                  <a:srgbClr val="7030A0"/>
                </a:solidFill>
                <a:effectLst>
                  <a:outerShdw blurRad="38100" dist="38100" dir="2700000" algn="tl">
                    <a:srgbClr val="000000"/>
                  </a:outerShdw>
                </a:effectLst>
                <a:latin typeface="Times New Roman" pitchFamily="18" charset="0"/>
              </a:rPr>
              <a:t>methods of measuring concepts and techniques of analysis</a:t>
            </a:r>
            <a:r>
              <a:rPr lang="en-US" sz="2100" dirty="0">
                <a:effectLst>
                  <a:outerShdw blurRad="38100" dist="38100" dir="2700000" algn="tl">
                    <a:srgbClr val="000000"/>
                  </a:outerShdw>
                </a:effectLst>
                <a:latin typeface="Times New Roman" pitchFamily="18" charset="0"/>
              </a:rPr>
              <a:t>.</a:t>
            </a:r>
          </a:p>
          <a:p>
            <a:pPr marL="214313" indent="-214313">
              <a:lnSpc>
                <a:spcPct val="150000"/>
              </a:lnSpc>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To </a:t>
            </a:r>
            <a:r>
              <a:rPr lang="en-US" sz="2100" dirty="0">
                <a:solidFill>
                  <a:srgbClr val="7030A0"/>
                </a:solidFill>
                <a:effectLst>
                  <a:outerShdw blurRad="38100" dist="38100" dir="2700000" algn="tl">
                    <a:srgbClr val="000000"/>
                  </a:outerShdw>
                </a:effectLst>
                <a:latin typeface="Times New Roman" pitchFamily="18" charset="0"/>
              </a:rPr>
              <a:t>identify data sources</a:t>
            </a:r>
            <a:r>
              <a:rPr lang="en-US" sz="2100" dirty="0">
                <a:effectLst>
                  <a:outerShdw blurRad="38100" dist="38100" dir="2700000" algn="tl">
                    <a:srgbClr val="000000"/>
                  </a:outerShdw>
                </a:effectLst>
                <a:latin typeface="Times New Roman" pitchFamily="18" charset="0"/>
              </a:rPr>
              <a:t> used by other researchers.</a:t>
            </a:r>
          </a:p>
          <a:p>
            <a:pPr marL="214313" indent="-214313">
              <a:lnSpc>
                <a:spcPct val="150000"/>
              </a:lnSpc>
              <a:buClr>
                <a:srgbClr val="F1FB33"/>
              </a:buClr>
              <a:buSzPct val="71000"/>
              <a:buFont typeface="Wingdings" pitchFamily="2" charset="2"/>
              <a:buChar char="|"/>
              <a:defRPr/>
            </a:pPr>
            <a:r>
              <a:rPr lang="en-US" sz="2100" dirty="0">
                <a:effectLst>
                  <a:outerShdw blurRad="38100" dist="38100" dir="2700000" algn="tl">
                    <a:srgbClr val="000000"/>
                  </a:outerShdw>
                </a:effectLst>
                <a:latin typeface="Times New Roman" pitchFamily="18" charset="0"/>
              </a:rPr>
              <a:t>To learn </a:t>
            </a:r>
            <a:r>
              <a:rPr lang="en-US" sz="2100" dirty="0">
                <a:solidFill>
                  <a:srgbClr val="7030A0"/>
                </a:solidFill>
                <a:effectLst>
                  <a:outerShdw blurRad="38100" dist="38100" dir="2700000" algn="tl">
                    <a:srgbClr val="000000"/>
                  </a:outerShdw>
                </a:effectLst>
                <a:latin typeface="Times New Roman" pitchFamily="18" charset="0"/>
              </a:rPr>
              <a:t>how others structured their reports</a:t>
            </a:r>
            <a:r>
              <a:rPr lang="en-US" sz="2100" dirty="0">
                <a:effectLst>
                  <a:outerShdw blurRad="38100" dist="38100" dir="2700000" algn="tl">
                    <a:srgbClr val="000000"/>
                  </a:outerShdw>
                </a:effectLst>
                <a:latin typeface="Times New Roman" pitchFamily="18" charset="0"/>
              </a:rPr>
              <a:t>.</a:t>
            </a:r>
          </a:p>
        </p:txBody>
      </p:sp>
    </p:spTree>
  </p:cSld>
  <p:clrMapOvr>
    <a:masterClrMapping/>
  </p:clrMapOvr>
  <p:transition spd="slow">
    <p:push dir="u"/>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8" name="Rectangle 4">
            <a:extLst>
              <a:ext uri="{FF2B5EF4-FFF2-40B4-BE49-F238E27FC236}">
                <a16:creationId xmlns:a16="http://schemas.microsoft.com/office/drawing/2014/main" id="{8C63C659-07AD-4742-BE47-57CF6E9306C6}"/>
              </a:ext>
            </a:extLst>
          </p:cNvPr>
          <p:cNvSpPr>
            <a:spLocks noGrp="1" noChangeArrowheads="1"/>
          </p:cNvSpPr>
          <p:nvPr/>
        </p:nvSpPr>
        <p:spPr bwMode="auto">
          <a:xfrm>
            <a:off x="3009900" y="1028700"/>
            <a:ext cx="6172200" cy="742950"/>
          </a:xfrm>
          <a:prstGeom prst="rect">
            <a:avLst/>
          </a:prstGeom>
          <a:noFill/>
          <a:ln w="9525">
            <a:noFill/>
            <a:miter lim="800000"/>
            <a:headEnd/>
            <a:tailEnd/>
          </a:ln>
          <a:effectLst/>
        </p:spPr>
        <p:txBody>
          <a:bodyPr anchor="ctr" anchorCtr="1"/>
          <a:lstStyle/>
          <a:p>
            <a:pPr algn="ctr">
              <a:defRPr/>
            </a:pPr>
            <a:r>
              <a:rPr lang="en-US" sz="2700" b="1" u="sng" dirty="0">
                <a:effectLst>
                  <a:outerShdw blurRad="38100" dist="38100" dir="2700000" algn="tl">
                    <a:srgbClr val="000000"/>
                  </a:outerShdw>
                </a:effectLst>
                <a:latin typeface="Times New Roman" pitchFamily="18" charset="0"/>
              </a:rPr>
              <a:t>SOURCES OF LITERATURE</a:t>
            </a:r>
          </a:p>
        </p:txBody>
      </p:sp>
      <p:sp>
        <p:nvSpPr>
          <p:cNvPr id="292869" name="Rectangle 5">
            <a:extLst>
              <a:ext uri="{FF2B5EF4-FFF2-40B4-BE49-F238E27FC236}">
                <a16:creationId xmlns:a16="http://schemas.microsoft.com/office/drawing/2014/main" id="{111DF232-6E96-49CD-A1F4-E178763DF3F3}"/>
              </a:ext>
            </a:extLst>
          </p:cNvPr>
          <p:cNvSpPr>
            <a:spLocks noGrp="1" noChangeArrowheads="1"/>
          </p:cNvSpPr>
          <p:nvPr/>
        </p:nvSpPr>
        <p:spPr bwMode="auto">
          <a:xfrm>
            <a:off x="3181350" y="2114550"/>
            <a:ext cx="5715000" cy="3398838"/>
          </a:xfrm>
          <a:prstGeom prst="rect">
            <a:avLst/>
          </a:prstGeom>
          <a:noFill/>
          <a:ln w="9525">
            <a:noFill/>
            <a:miter lim="800000"/>
            <a:headEnd/>
            <a:tailEnd/>
          </a:ln>
          <a:effectLst/>
        </p:spPr>
        <p:txBody>
          <a:bodyPr/>
          <a:lstStyle/>
          <a:p>
            <a:pPr marL="300038" indent="-300038">
              <a:buClr>
                <a:srgbClr val="F1FB33"/>
              </a:buClr>
              <a:buSzPct val="71000"/>
              <a:buFont typeface="Wingdings" pitchFamily="2" charset="2"/>
              <a:buChar char="¬"/>
              <a:tabLst>
                <a:tab pos="171450" algn="l"/>
              </a:tabLst>
              <a:defRPr/>
            </a:pPr>
            <a:r>
              <a:rPr lang="en-US" sz="2400" dirty="0">
                <a:effectLst>
                  <a:outerShdw blurRad="38100" dist="38100" dir="2700000" algn="tl">
                    <a:srgbClr val="000000"/>
                  </a:outerShdw>
                </a:effectLst>
                <a:latin typeface="Times New Roman" pitchFamily="18" charset="0"/>
              </a:rPr>
              <a:t>Books and Journals</a:t>
            </a:r>
          </a:p>
          <a:p>
            <a:pPr marL="300038" indent="-300038">
              <a:buClr>
                <a:srgbClr val="F1FB33"/>
              </a:buClr>
              <a:buSzPct val="71000"/>
              <a:buFont typeface="Wingdings" pitchFamily="2" charset="2"/>
              <a:buChar char="¬"/>
              <a:tabLst>
                <a:tab pos="171450" algn="l"/>
              </a:tabLst>
              <a:defRPr/>
            </a:pPr>
            <a:r>
              <a:rPr lang="en-US" sz="2400" dirty="0">
                <a:effectLst>
                  <a:outerShdw blurRad="38100" dist="38100" dir="2700000" algn="tl">
                    <a:srgbClr val="000000"/>
                  </a:outerShdw>
                </a:effectLst>
                <a:latin typeface="Times New Roman" pitchFamily="18" charset="0"/>
              </a:rPr>
              <a:t>Electronic Databases</a:t>
            </a:r>
          </a:p>
          <a:p>
            <a:pPr lvl="2">
              <a:buClr>
                <a:srgbClr val="F1FB33"/>
              </a:buClr>
              <a:buSzPct val="71000"/>
              <a:buFont typeface="Wingdings" pitchFamily="2" charset="2"/>
              <a:buChar char="Ø"/>
              <a:tabLst>
                <a:tab pos="171450" algn="l"/>
              </a:tabLst>
              <a:defRPr/>
            </a:pPr>
            <a:r>
              <a:rPr lang="en-US" sz="2400" dirty="0">
                <a:effectLst>
                  <a:outerShdw blurRad="38100" dist="38100" dir="2700000" algn="tl">
                    <a:srgbClr val="000000"/>
                  </a:outerShdw>
                </a:effectLst>
                <a:latin typeface="Times New Roman" pitchFamily="18" charset="0"/>
              </a:rPr>
              <a:t>Bibliographic Databases</a:t>
            </a:r>
          </a:p>
          <a:p>
            <a:pPr lvl="2">
              <a:buClr>
                <a:srgbClr val="F1FB33"/>
              </a:buClr>
              <a:buSzPct val="71000"/>
              <a:buFont typeface="Wingdings" pitchFamily="2" charset="2"/>
              <a:buChar char="Ø"/>
              <a:tabLst>
                <a:tab pos="171450" algn="l"/>
              </a:tabLst>
              <a:defRPr/>
            </a:pPr>
            <a:r>
              <a:rPr lang="en-US" sz="2400" dirty="0">
                <a:effectLst>
                  <a:outerShdw blurRad="38100" dist="38100" dir="2700000" algn="tl">
                    <a:srgbClr val="000000"/>
                  </a:outerShdw>
                </a:effectLst>
                <a:latin typeface="Times New Roman" pitchFamily="18" charset="0"/>
              </a:rPr>
              <a:t>Abstract Databases</a:t>
            </a:r>
          </a:p>
          <a:p>
            <a:pPr lvl="2">
              <a:buClr>
                <a:srgbClr val="F1FB33"/>
              </a:buClr>
              <a:buSzPct val="71000"/>
              <a:buFont typeface="Wingdings" pitchFamily="2" charset="2"/>
              <a:buChar char="Ø"/>
              <a:tabLst>
                <a:tab pos="171450" algn="l"/>
              </a:tabLst>
              <a:defRPr/>
            </a:pPr>
            <a:r>
              <a:rPr lang="en-US" sz="2400" dirty="0">
                <a:effectLst>
                  <a:outerShdw blurRad="38100" dist="38100" dir="2700000" algn="tl">
                    <a:srgbClr val="000000"/>
                  </a:outerShdw>
                </a:effectLst>
                <a:latin typeface="Times New Roman" pitchFamily="18" charset="0"/>
              </a:rPr>
              <a:t>Full-Text Databases</a:t>
            </a:r>
          </a:p>
          <a:p>
            <a:pPr marL="300038" indent="-300038">
              <a:buClr>
                <a:srgbClr val="F1FB33"/>
              </a:buClr>
              <a:buSzPct val="71000"/>
              <a:buFont typeface="Wingdings" pitchFamily="2" charset="2"/>
              <a:buChar char="¬"/>
              <a:tabLst>
                <a:tab pos="171450" algn="l"/>
              </a:tabLst>
              <a:defRPr/>
            </a:pPr>
            <a:r>
              <a:rPr lang="en-US" sz="2400" dirty="0">
                <a:effectLst>
                  <a:outerShdw blurRad="38100" dist="38100" dir="2700000" algn="tl">
                    <a:srgbClr val="000000"/>
                  </a:outerShdw>
                </a:effectLst>
                <a:latin typeface="Times New Roman" pitchFamily="18" charset="0"/>
              </a:rPr>
              <a:t>Govt. and Industry Reports</a:t>
            </a:r>
          </a:p>
          <a:p>
            <a:pPr marL="300038" indent="-300038">
              <a:buClr>
                <a:srgbClr val="F1FB33"/>
              </a:buClr>
              <a:buSzPct val="71000"/>
              <a:buFont typeface="Wingdings" pitchFamily="2" charset="2"/>
              <a:buChar char="¬"/>
              <a:tabLst>
                <a:tab pos="171450" algn="l"/>
              </a:tabLst>
              <a:defRPr/>
            </a:pPr>
            <a:r>
              <a:rPr lang="en-US" sz="2400" dirty="0">
                <a:effectLst>
                  <a:outerShdw blurRad="38100" dist="38100" dir="2700000" algn="tl">
                    <a:srgbClr val="000000"/>
                  </a:outerShdw>
                </a:effectLst>
                <a:latin typeface="Times New Roman" pitchFamily="18" charset="0"/>
              </a:rPr>
              <a:t>Internet</a:t>
            </a:r>
          </a:p>
          <a:p>
            <a:pPr marL="300038" indent="-300038">
              <a:buClr>
                <a:srgbClr val="F1FB33"/>
              </a:buClr>
              <a:buSzPct val="71000"/>
              <a:buFont typeface="Wingdings" pitchFamily="2" charset="2"/>
              <a:buChar char="¬"/>
              <a:tabLst>
                <a:tab pos="171450" algn="l"/>
              </a:tabLst>
              <a:defRPr/>
            </a:pPr>
            <a:r>
              <a:rPr lang="en-US" sz="2400" dirty="0">
                <a:effectLst>
                  <a:outerShdw blurRad="38100" dist="38100" dir="2700000" algn="tl">
                    <a:srgbClr val="000000"/>
                  </a:outerShdw>
                </a:effectLst>
                <a:latin typeface="Times New Roman" pitchFamily="18" charset="0"/>
              </a:rPr>
              <a:t>Research Dissertations / Thesis</a:t>
            </a:r>
          </a:p>
          <a:p>
            <a:pPr marL="514350" lvl="1">
              <a:buClr>
                <a:srgbClr val="F1FB33"/>
              </a:buClr>
              <a:buSzPct val="71000"/>
              <a:buFont typeface="Wingdings" pitchFamily="2" charset="2"/>
              <a:buChar char="¬"/>
              <a:tabLst>
                <a:tab pos="171450" algn="l"/>
              </a:tabLst>
              <a:defRPr/>
            </a:pPr>
            <a:endParaRPr lang="en-US" sz="2400" dirty="0">
              <a:effectLst>
                <a:outerShdw blurRad="38100" dist="38100" dir="2700000" algn="tl">
                  <a:srgbClr val="000000"/>
                </a:outerShdw>
              </a:effectLst>
              <a:latin typeface="Times New Roman" pitchFamily="18" charset="0"/>
            </a:endParaRPr>
          </a:p>
        </p:txBody>
      </p:sp>
    </p:spTree>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2" name="Rectangle 4">
            <a:extLst>
              <a:ext uri="{FF2B5EF4-FFF2-40B4-BE49-F238E27FC236}">
                <a16:creationId xmlns:a16="http://schemas.microsoft.com/office/drawing/2014/main" id="{E8BAC599-D975-42EE-B93E-6FA25BB32801}"/>
              </a:ext>
            </a:extLst>
          </p:cNvPr>
          <p:cNvSpPr>
            <a:spLocks noGrp="1" noChangeArrowheads="1"/>
          </p:cNvSpPr>
          <p:nvPr/>
        </p:nvSpPr>
        <p:spPr bwMode="auto">
          <a:xfrm>
            <a:off x="3009900" y="1065213"/>
            <a:ext cx="6172200" cy="855662"/>
          </a:xfrm>
          <a:prstGeom prst="rect">
            <a:avLst/>
          </a:prstGeom>
          <a:noFill/>
          <a:ln w="9525">
            <a:noFill/>
            <a:miter lim="800000"/>
            <a:headEnd/>
            <a:tailEnd/>
          </a:ln>
          <a:effectLst/>
        </p:spPr>
        <p:txBody>
          <a:bodyPr anchor="ctr" anchorCtr="1"/>
          <a:lstStyle/>
          <a:p>
            <a:pPr algn="ctr">
              <a:defRPr/>
            </a:pPr>
            <a:r>
              <a:rPr lang="en-US" sz="2700" b="1" u="sng" dirty="0">
                <a:effectLst>
                  <a:outerShdw blurRad="38100" dist="38100" dir="2700000" algn="tl">
                    <a:srgbClr val="000000"/>
                  </a:outerShdw>
                </a:effectLst>
                <a:latin typeface="Times New Roman" pitchFamily="18" charset="0"/>
              </a:rPr>
              <a:t>Points to be kept in mind while reviewing literature..</a:t>
            </a:r>
          </a:p>
        </p:txBody>
      </p:sp>
      <p:sp>
        <p:nvSpPr>
          <p:cNvPr id="293893" name="Rectangle 5">
            <a:extLst>
              <a:ext uri="{FF2B5EF4-FFF2-40B4-BE49-F238E27FC236}">
                <a16:creationId xmlns:a16="http://schemas.microsoft.com/office/drawing/2014/main" id="{442B8E47-A057-46F4-A05D-9F7BC7371830}"/>
              </a:ext>
            </a:extLst>
          </p:cNvPr>
          <p:cNvSpPr>
            <a:spLocks noGrp="1" noChangeArrowheads="1"/>
          </p:cNvSpPr>
          <p:nvPr/>
        </p:nvSpPr>
        <p:spPr bwMode="auto">
          <a:xfrm>
            <a:off x="3009900" y="2514600"/>
            <a:ext cx="6172200" cy="2343150"/>
          </a:xfrm>
          <a:prstGeom prst="rect">
            <a:avLst/>
          </a:prstGeom>
          <a:noFill/>
          <a:ln w="9525">
            <a:noFill/>
            <a:miter lim="800000"/>
            <a:headEnd/>
            <a:tailEnd/>
          </a:ln>
          <a:effectLst/>
        </p:spPr>
        <p:txBody>
          <a:bodyPr/>
          <a:lstStyle/>
          <a:p>
            <a:pPr marL="214313" indent="-214313">
              <a:buClr>
                <a:srgbClr val="F1FB33"/>
              </a:buClr>
              <a:buSzPct val="71000"/>
              <a:buFont typeface="Wingdings" pitchFamily="2" charset="2"/>
              <a:buChar char="v"/>
              <a:defRPr/>
            </a:pPr>
            <a:r>
              <a:rPr lang="en-US" sz="2400" dirty="0">
                <a:effectLst>
                  <a:outerShdw blurRad="38100" dist="38100" dir="2700000" algn="tl">
                    <a:srgbClr val="000000"/>
                  </a:outerShdw>
                </a:effectLst>
                <a:latin typeface="Times New Roman" pitchFamily="18" charset="0"/>
              </a:rPr>
              <a:t>Read relevant literature.</a:t>
            </a:r>
          </a:p>
          <a:p>
            <a:pPr marL="214313" indent="-214313">
              <a:buClr>
                <a:srgbClr val="F1FB33"/>
              </a:buClr>
              <a:buSzPct val="71000"/>
              <a:buFont typeface="Wingdings" pitchFamily="2" charset="2"/>
              <a:buChar char="v"/>
              <a:defRPr/>
            </a:pPr>
            <a:r>
              <a:rPr lang="en-US" sz="2400" dirty="0">
                <a:effectLst>
                  <a:outerShdw blurRad="38100" dist="38100" dir="2700000" algn="tl">
                    <a:srgbClr val="000000"/>
                  </a:outerShdw>
                </a:effectLst>
                <a:latin typeface="Times New Roman" pitchFamily="18" charset="0"/>
              </a:rPr>
              <a:t>Refer original works.</a:t>
            </a:r>
          </a:p>
          <a:p>
            <a:pPr marL="214313" indent="-214313">
              <a:buClr>
                <a:srgbClr val="F1FB33"/>
              </a:buClr>
              <a:buSzPct val="71000"/>
              <a:buFont typeface="Wingdings" pitchFamily="2" charset="2"/>
              <a:buChar char="v"/>
              <a:defRPr/>
            </a:pPr>
            <a:r>
              <a:rPr lang="en-US" sz="2400" dirty="0">
                <a:effectLst>
                  <a:outerShdw blurRad="38100" dist="38100" dir="2700000" algn="tl">
                    <a:srgbClr val="000000"/>
                  </a:outerShdw>
                </a:effectLst>
                <a:latin typeface="Times New Roman" pitchFamily="18" charset="0"/>
              </a:rPr>
              <a:t>Read with comprehension.</a:t>
            </a:r>
          </a:p>
          <a:p>
            <a:pPr marL="214313" indent="-214313">
              <a:buClr>
                <a:srgbClr val="F1FB33"/>
              </a:buClr>
              <a:buSzPct val="71000"/>
              <a:buFont typeface="Wingdings" pitchFamily="2" charset="2"/>
              <a:buChar char="v"/>
              <a:defRPr/>
            </a:pPr>
            <a:r>
              <a:rPr lang="en-US" sz="2400" dirty="0">
                <a:effectLst>
                  <a:outerShdw blurRad="38100" dist="38100" dir="2700000" algn="tl">
                    <a:srgbClr val="000000"/>
                  </a:outerShdw>
                </a:effectLst>
                <a:latin typeface="Times New Roman" pitchFamily="18" charset="0"/>
              </a:rPr>
              <a:t>Read in time.</a:t>
            </a:r>
          </a:p>
          <a:p>
            <a:pPr marL="214313" indent="-214313">
              <a:buClr>
                <a:srgbClr val="F1FB33"/>
              </a:buClr>
              <a:buSzPct val="71000"/>
              <a:buFont typeface="Wingdings" pitchFamily="2" charset="2"/>
              <a:buChar char="v"/>
              <a:defRPr/>
            </a:pPr>
            <a:r>
              <a:rPr lang="en-US" sz="2400" dirty="0">
                <a:effectLst>
                  <a:outerShdw blurRad="38100" dist="38100" dir="2700000" algn="tl">
                    <a:srgbClr val="000000"/>
                  </a:outerShdw>
                </a:effectLst>
                <a:latin typeface="Times New Roman" pitchFamily="18" charset="0"/>
              </a:rPr>
              <a:t>Index the literature.</a:t>
            </a:r>
          </a:p>
        </p:txBody>
      </p:sp>
    </p:spTree>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8" name="Rectangle 4">
            <a:extLst>
              <a:ext uri="{FF2B5EF4-FFF2-40B4-BE49-F238E27FC236}">
                <a16:creationId xmlns:a16="http://schemas.microsoft.com/office/drawing/2014/main" id="{29C4150E-560B-4E2A-8E53-FAF3E5B16845}"/>
              </a:ext>
            </a:extLst>
          </p:cNvPr>
          <p:cNvSpPr>
            <a:spLocks noGrp="1" noChangeArrowheads="1"/>
          </p:cNvSpPr>
          <p:nvPr/>
        </p:nvSpPr>
        <p:spPr bwMode="auto">
          <a:xfrm>
            <a:off x="2286000" y="1038226"/>
            <a:ext cx="7848600" cy="1400175"/>
          </a:xfrm>
          <a:prstGeom prst="rect">
            <a:avLst/>
          </a:prstGeom>
          <a:noFill/>
          <a:ln w="9525">
            <a:noFill/>
            <a:miter lim="800000"/>
            <a:headEnd/>
            <a:tailEnd/>
          </a:ln>
          <a:effectLst/>
        </p:spPr>
        <p:txBody>
          <a:bodyPr anchor="ctr" anchorCtr="1"/>
          <a:lstStyle/>
          <a:p>
            <a:pPr>
              <a:defRPr/>
            </a:pPr>
            <a:r>
              <a:rPr lang="en-US" sz="3600" b="1" dirty="0">
                <a:effectLst>
                  <a:outerShdw blurRad="38100" dist="38100" dir="2700000" algn="tl">
                    <a:srgbClr val="000000"/>
                  </a:outerShdw>
                </a:effectLst>
                <a:latin typeface="Times New Roman" pitchFamily="18" charset="0"/>
              </a:rPr>
              <a:t>3. HYPOTHESIS DEVELOPMENT </a:t>
            </a:r>
          </a:p>
        </p:txBody>
      </p:sp>
      <p:sp>
        <p:nvSpPr>
          <p:cNvPr id="328709" name="Rectangle 5">
            <a:extLst>
              <a:ext uri="{FF2B5EF4-FFF2-40B4-BE49-F238E27FC236}">
                <a16:creationId xmlns:a16="http://schemas.microsoft.com/office/drawing/2014/main" id="{222730D3-B539-46CE-8DB8-4C7D0D9F6CC9}"/>
              </a:ext>
            </a:extLst>
          </p:cNvPr>
          <p:cNvSpPr>
            <a:spLocks noGrp="1" noChangeArrowheads="1"/>
          </p:cNvSpPr>
          <p:nvPr/>
        </p:nvSpPr>
        <p:spPr bwMode="auto">
          <a:xfrm>
            <a:off x="3009900" y="2590800"/>
            <a:ext cx="6286500" cy="2914650"/>
          </a:xfrm>
          <a:prstGeom prst="rect">
            <a:avLst/>
          </a:prstGeom>
          <a:noFill/>
          <a:ln w="9525">
            <a:noFill/>
            <a:miter lim="800000"/>
            <a:headEnd/>
            <a:tailEnd/>
          </a:ln>
          <a:effectLst/>
        </p:spPr>
        <p:txBody>
          <a:bodyPr/>
          <a:lstStyle/>
          <a:p>
            <a:pPr marL="214313" indent="-214313">
              <a:buClr>
                <a:srgbClr val="F1FB33"/>
              </a:buClr>
              <a:buSzPct val="71000"/>
              <a:buFont typeface="Wingdings" pitchFamily="2" charset="2"/>
              <a:buChar char="Ø"/>
              <a:defRPr/>
            </a:pPr>
            <a:r>
              <a:rPr lang="en-US" sz="2100" dirty="0">
                <a:effectLst>
                  <a:outerShdw blurRad="38100" dist="38100" dir="2700000" algn="tl">
                    <a:srgbClr val="000000"/>
                  </a:outerShdw>
                </a:effectLst>
                <a:latin typeface="Times New Roman" pitchFamily="18" charset="0"/>
              </a:rPr>
              <a:t>Research Hypothesis is a predictive statement that relates an </a:t>
            </a:r>
            <a:r>
              <a:rPr lang="en-US" sz="2100" dirty="0">
                <a:solidFill>
                  <a:srgbClr val="F1FB33"/>
                </a:solidFill>
                <a:effectLst>
                  <a:outerShdw blurRad="38100" dist="38100" dir="2700000" algn="tl">
                    <a:srgbClr val="000000"/>
                  </a:outerShdw>
                </a:effectLst>
                <a:latin typeface="Times New Roman" pitchFamily="18" charset="0"/>
              </a:rPr>
              <a:t>independent variable</a:t>
            </a:r>
            <a:r>
              <a:rPr lang="en-US" sz="2100" dirty="0">
                <a:effectLst>
                  <a:outerShdw blurRad="38100" dist="38100" dir="2700000" algn="tl">
                    <a:srgbClr val="000000"/>
                  </a:outerShdw>
                </a:effectLst>
                <a:latin typeface="Times New Roman" pitchFamily="18" charset="0"/>
              </a:rPr>
              <a:t> to a </a:t>
            </a:r>
            <a:r>
              <a:rPr lang="en-US" sz="2100" dirty="0" err="1">
                <a:solidFill>
                  <a:srgbClr val="F1FB33"/>
                </a:solidFill>
                <a:effectLst>
                  <a:outerShdw blurRad="38100" dist="38100" dir="2700000" algn="tl">
                    <a:srgbClr val="000000"/>
                  </a:outerShdw>
                </a:effectLst>
                <a:latin typeface="Times New Roman" pitchFamily="18" charset="0"/>
              </a:rPr>
              <a:t>dependant</a:t>
            </a:r>
            <a:r>
              <a:rPr lang="en-US" sz="2100" dirty="0">
                <a:solidFill>
                  <a:srgbClr val="F1FB33"/>
                </a:solidFill>
                <a:effectLst>
                  <a:outerShdw blurRad="38100" dist="38100" dir="2700000" algn="tl">
                    <a:srgbClr val="000000"/>
                  </a:outerShdw>
                </a:effectLst>
                <a:latin typeface="Times New Roman" pitchFamily="18" charset="0"/>
              </a:rPr>
              <a:t> variable.</a:t>
            </a:r>
          </a:p>
          <a:p>
            <a:pPr marL="214313" indent="-214313">
              <a:buClr>
                <a:srgbClr val="F1FB33"/>
              </a:buClr>
              <a:buSzPct val="71000"/>
              <a:defRPr/>
            </a:pPr>
            <a:r>
              <a:rPr lang="en-US" sz="2100" dirty="0">
                <a:effectLst>
                  <a:outerShdw blurRad="38100" dist="38100" dir="2700000" algn="tl">
                    <a:srgbClr val="000000"/>
                  </a:outerShdw>
                </a:effectLst>
                <a:latin typeface="Times New Roman" pitchFamily="18" charset="0"/>
              </a:rPr>
              <a:t>		</a:t>
            </a:r>
          </a:p>
          <a:p>
            <a:pPr marL="214313" indent="-214313">
              <a:buClr>
                <a:srgbClr val="F1FB33"/>
              </a:buClr>
              <a:buSzPct val="71000"/>
              <a:defRPr/>
            </a:pPr>
            <a:endParaRPr lang="en-US" sz="2100" dirty="0">
              <a:effectLst>
                <a:outerShdw blurRad="38100" dist="38100" dir="2700000" algn="tl">
                  <a:srgbClr val="000000"/>
                </a:outerShdw>
              </a:effectLst>
              <a:latin typeface="Times New Roman" pitchFamily="18" charset="0"/>
            </a:endParaRPr>
          </a:p>
          <a:p>
            <a:pPr marL="214313" indent="-214313">
              <a:buClr>
                <a:srgbClr val="F1FB33"/>
              </a:buClr>
              <a:buSzPct val="71000"/>
              <a:defRPr/>
            </a:pPr>
            <a:r>
              <a:rPr lang="en-US" sz="2100" dirty="0">
                <a:effectLst>
                  <a:outerShdw blurRad="38100" dist="38100" dir="2700000" algn="tl">
                    <a:srgbClr val="000000"/>
                  </a:outerShdw>
                </a:effectLst>
                <a:latin typeface="Times New Roman" pitchFamily="18" charset="0"/>
              </a:rPr>
              <a:t>Hypothesis must contain at least one independent variable and one </a:t>
            </a:r>
            <a:r>
              <a:rPr lang="en-US" sz="2100" dirty="0" err="1">
                <a:effectLst>
                  <a:outerShdw blurRad="38100" dist="38100" dir="2700000" algn="tl">
                    <a:srgbClr val="000000"/>
                  </a:outerShdw>
                </a:effectLst>
                <a:latin typeface="Times New Roman" pitchFamily="18" charset="0"/>
              </a:rPr>
              <a:t>dependant</a:t>
            </a:r>
            <a:r>
              <a:rPr lang="en-US" sz="2100" dirty="0">
                <a:effectLst>
                  <a:outerShdw blurRad="38100" dist="38100" dir="2700000" algn="tl">
                    <a:srgbClr val="000000"/>
                  </a:outerShdw>
                </a:effectLst>
                <a:latin typeface="Times New Roman" pitchFamily="18" charset="0"/>
              </a:rPr>
              <a:t> variable.</a:t>
            </a:r>
          </a:p>
        </p:txBody>
      </p:sp>
    </p:spTree>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Content Placeholder 2">
            <a:extLst>
              <a:ext uri="{FF2B5EF4-FFF2-40B4-BE49-F238E27FC236}">
                <a16:creationId xmlns:a16="http://schemas.microsoft.com/office/drawing/2014/main" id="{B39A523F-BC21-4DEF-BC7C-740EB45957DA}"/>
              </a:ext>
            </a:extLst>
          </p:cNvPr>
          <p:cNvSpPr>
            <a:spLocks noGrp="1"/>
          </p:cNvSpPr>
          <p:nvPr>
            <p:ph idx="1"/>
          </p:nvPr>
        </p:nvSpPr>
        <p:spPr>
          <a:xfrm>
            <a:off x="2152650" y="990601"/>
            <a:ext cx="7886700" cy="4498975"/>
          </a:xfrm>
        </p:spPr>
        <p:txBody>
          <a:bodyPr>
            <a:normAutofit fontScale="92500" lnSpcReduction="20000"/>
          </a:bodyPr>
          <a:lstStyle/>
          <a:p>
            <a:r>
              <a:rPr lang="en-GB" altLang="en-US" sz="2000"/>
              <a:t>In most types of research, the development of </a:t>
            </a:r>
            <a:r>
              <a:rPr lang="en-GB" altLang="en-US" sz="2000" b="1">
                <a:solidFill>
                  <a:srgbClr val="7030A0"/>
                </a:solidFill>
              </a:rPr>
              <a:t>working hypothesis plays an important role.</a:t>
            </a:r>
          </a:p>
          <a:p>
            <a:r>
              <a:rPr lang="en-GB" altLang="en-US" sz="2000"/>
              <a:t> </a:t>
            </a:r>
          </a:p>
          <a:p>
            <a:r>
              <a:rPr lang="en-GB" altLang="en-US" sz="2000"/>
              <a:t>Hypothesis should </a:t>
            </a:r>
            <a:r>
              <a:rPr lang="en-GB" altLang="en-US" sz="2000" b="1">
                <a:solidFill>
                  <a:srgbClr val="7030A0"/>
                </a:solidFill>
              </a:rPr>
              <a:t>be very specific and</a:t>
            </a:r>
            <a:r>
              <a:rPr lang="en-GB" altLang="en-US" sz="2000"/>
              <a:t> </a:t>
            </a:r>
            <a:r>
              <a:rPr lang="en-GB" altLang="en-US" sz="2000" b="1"/>
              <a:t>limited to the piece of research in hand because it has to be tested. </a:t>
            </a:r>
          </a:p>
          <a:p>
            <a:endParaRPr lang="en-GB" altLang="en-US" sz="2000"/>
          </a:p>
          <a:p>
            <a:r>
              <a:rPr lang="en-GB" altLang="en-US" sz="2000"/>
              <a:t>The role of the </a:t>
            </a:r>
            <a:r>
              <a:rPr lang="en-GB" altLang="en-US" sz="2000" b="1">
                <a:solidFill>
                  <a:srgbClr val="7030A0"/>
                </a:solidFill>
              </a:rPr>
              <a:t>hypothesis is to guide the researcher </a:t>
            </a:r>
            <a:r>
              <a:rPr lang="en-GB" altLang="en-US" sz="2000" b="1"/>
              <a:t>by delimiting the area of researc</a:t>
            </a:r>
            <a:r>
              <a:rPr lang="en-GB" altLang="en-US" sz="2000"/>
              <a:t>h and to keep him on the </a:t>
            </a:r>
            <a:r>
              <a:rPr lang="en-GB" altLang="en-US" sz="2000" b="1">
                <a:solidFill>
                  <a:srgbClr val="7030A0"/>
                </a:solidFill>
              </a:rPr>
              <a:t>right track</a:t>
            </a:r>
            <a:r>
              <a:rPr lang="en-GB" altLang="en-US" sz="2000">
                <a:solidFill>
                  <a:srgbClr val="7030A0"/>
                </a:solidFill>
              </a:rPr>
              <a:t>. </a:t>
            </a:r>
          </a:p>
          <a:p>
            <a:endParaRPr lang="en-GB" altLang="en-US" sz="2000"/>
          </a:p>
          <a:p>
            <a:r>
              <a:rPr lang="en-GB" altLang="en-US" sz="2000" b="1">
                <a:solidFill>
                  <a:srgbClr val="7030A0"/>
                </a:solidFill>
              </a:rPr>
              <a:t>It sharpens his thinking and focuses </a:t>
            </a:r>
            <a:r>
              <a:rPr lang="en-GB" altLang="en-US" sz="2000"/>
              <a:t>attention on the more important </a:t>
            </a:r>
            <a:r>
              <a:rPr lang="en-GB" altLang="en-US" sz="2000" b="1"/>
              <a:t>facets of the problem. </a:t>
            </a:r>
          </a:p>
          <a:p>
            <a:endParaRPr lang="en-GB" altLang="en-US" sz="2000"/>
          </a:p>
          <a:p>
            <a:r>
              <a:rPr lang="en-GB" altLang="en-US" sz="2000"/>
              <a:t>It also indicates </a:t>
            </a:r>
            <a:r>
              <a:rPr lang="en-GB" altLang="en-US" sz="2000">
                <a:solidFill>
                  <a:srgbClr val="7030A0"/>
                </a:solidFill>
              </a:rPr>
              <a:t>the </a:t>
            </a:r>
            <a:r>
              <a:rPr lang="en-GB" altLang="en-US" sz="2000" b="1">
                <a:solidFill>
                  <a:srgbClr val="7030A0"/>
                </a:solidFill>
              </a:rPr>
              <a:t>type of data required and the type of methods</a:t>
            </a:r>
            <a:r>
              <a:rPr lang="en-GB" altLang="en-US" sz="2000" b="1"/>
              <a:t> </a:t>
            </a:r>
            <a:r>
              <a:rPr lang="en-GB" altLang="en-US" sz="2000"/>
              <a:t>of data analysis to be used. </a:t>
            </a:r>
            <a:br>
              <a:rPr lang="en-GB" altLang="en-US" sz="2000"/>
            </a:br>
            <a:br>
              <a:rPr lang="en-GB" altLang="en-US" sz="2000"/>
            </a:br>
            <a:endParaRPr lang="en-AU" altLang="en-US" sz="2000"/>
          </a:p>
        </p:txBody>
      </p:sp>
    </p:spTree>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30E6446-DA5C-4B98-8680-D628841F8959}"/>
              </a:ext>
            </a:extLst>
          </p:cNvPr>
          <p:cNvSpPr>
            <a:spLocks noGrp="1" noChangeArrowheads="1"/>
          </p:cNvSpPr>
          <p:nvPr>
            <p:ph type="title"/>
          </p:nvPr>
        </p:nvSpPr>
        <p:spPr>
          <a:xfrm>
            <a:off x="2209800" y="228600"/>
            <a:ext cx="7772400" cy="914400"/>
          </a:xfrm>
        </p:spPr>
        <p:txBody>
          <a:bodyPr vert="horz" lIns="92075" tIns="46038" rIns="92075" bIns="46038" rtlCol="0" anchor="b">
            <a:normAutofit/>
          </a:bodyPr>
          <a:lstStyle/>
          <a:p>
            <a:pPr>
              <a:defRPr/>
            </a:pPr>
            <a:r>
              <a:rPr lang="en-US" altLang="en-US" dirty="0"/>
              <a:t>Propositions </a:t>
            </a:r>
          </a:p>
        </p:txBody>
      </p:sp>
      <p:sp>
        <p:nvSpPr>
          <p:cNvPr id="28675" name="Rectangle 3">
            <a:extLst>
              <a:ext uri="{FF2B5EF4-FFF2-40B4-BE49-F238E27FC236}">
                <a16:creationId xmlns:a16="http://schemas.microsoft.com/office/drawing/2014/main" id="{817D3766-5F66-4E86-B7DD-C83D1814F94B}"/>
              </a:ext>
            </a:extLst>
          </p:cNvPr>
          <p:cNvSpPr>
            <a:spLocks noGrp="1"/>
          </p:cNvSpPr>
          <p:nvPr>
            <p:ph type="body" idx="1"/>
          </p:nvPr>
        </p:nvSpPr>
        <p:spPr>
          <a:xfrm>
            <a:off x="2209800" y="1524000"/>
            <a:ext cx="7772400" cy="4572000"/>
          </a:xfrm>
        </p:spPr>
        <p:txBody>
          <a:bodyPr vert="horz" lIns="92075" tIns="46038" rIns="92075" bIns="46038" rtlCol="0">
            <a:normAutofit/>
          </a:bodyPr>
          <a:lstStyle/>
          <a:p>
            <a:r>
              <a:rPr lang="en-US" altLang="en-US">
                <a:solidFill>
                  <a:srgbClr val="FF0000"/>
                </a:solidFill>
              </a:rPr>
              <a:t>Propositions</a:t>
            </a:r>
            <a:r>
              <a:rPr lang="en-US" altLang="en-US"/>
              <a:t> are statements concerned with the relationships among concepts.</a:t>
            </a:r>
          </a:p>
        </p:txBody>
      </p:sp>
      <p:sp>
        <p:nvSpPr>
          <p:cNvPr id="16" name="Rectangle 2">
            <a:extLst>
              <a:ext uri="{FF2B5EF4-FFF2-40B4-BE49-F238E27FC236}">
                <a16:creationId xmlns:a16="http://schemas.microsoft.com/office/drawing/2014/main" id="{D4A8D534-3139-471B-83D5-A0CC0B94A1E6}"/>
              </a:ext>
            </a:extLst>
          </p:cNvPr>
          <p:cNvSpPr txBox="1">
            <a:spLocks noChangeArrowheads="1"/>
          </p:cNvSpPr>
          <p:nvPr/>
        </p:nvSpPr>
        <p:spPr bwMode="auto">
          <a:xfrm>
            <a:off x="2209800" y="2971800"/>
            <a:ext cx="7772400" cy="3581400"/>
          </a:xfrm>
          <a:prstGeom prst="rect">
            <a:avLst/>
          </a:prstGeom>
          <a:noFill/>
          <a:ln w="9525">
            <a:noFill/>
            <a:miter lim="800000"/>
            <a:headEnd/>
            <a:tailEnd/>
          </a:ln>
        </p:spPr>
        <p:txBody>
          <a:bodyPr lIns="92075" tIns="46038" rIns="92075" bIns="46038"/>
          <a:lstStyle/>
          <a:p>
            <a:pPr marL="342900" indent="-342900">
              <a:spcBef>
                <a:spcPct val="20000"/>
              </a:spcBef>
              <a:buFontTx/>
              <a:buChar char="•"/>
              <a:defRPr/>
            </a:pPr>
            <a:r>
              <a:rPr lang="en-US" sz="3200" kern="0" dirty="0"/>
              <a:t>A </a:t>
            </a:r>
            <a:r>
              <a:rPr lang="en-US" sz="3200" kern="0" dirty="0">
                <a:solidFill>
                  <a:srgbClr val="FF0000"/>
                </a:solidFill>
              </a:rPr>
              <a:t>hypothesis</a:t>
            </a:r>
            <a:r>
              <a:rPr lang="en-US" sz="3200" kern="0" dirty="0"/>
              <a:t> is a proposition that is empirically testable. It is an empirical statement concerned with the relationship among variables.</a:t>
            </a:r>
          </a:p>
          <a:p>
            <a:pPr marL="342900" indent="-342900">
              <a:lnSpc>
                <a:spcPct val="112000"/>
              </a:lnSpc>
              <a:spcBef>
                <a:spcPct val="20000"/>
              </a:spcBef>
              <a:buFontTx/>
              <a:buChar char="•"/>
              <a:defRPr/>
            </a:pPr>
            <a:r>
              <a:rPr lang="en-US" sz="3200" kern="0" dirty="0"/>
              <a:t>A </a:t>
            </a:r>
            <a:r>
              <a:rPr lang="en-US" sz="3200" kern="0" dirty="0">
                <a:solidFill>
                  <a:srgbClr val="FF0000"/>
                </a:solidFill>
              </a:rPr>
              <a:t>variable</a:t>
            </a:r>
            <a:r>
              <a:rPr lang="en-US" sz="3200" kern="0" dirty="0"/>
              <a:t> is anything that may assume different numerical values</a:t>
            </a:r>
            <a:r>
              <a:rPr lang="en-US" sz="3200" kern="0" dirty="0">
                <a:latin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
                                            <p:txEl>
                                              <p:pRg st="0" end="0"/>
                                            </p:txEl>
                                          </p:spTgt>
                                        </p:tgtEl>
                                        <p:attrNameLst>
                                          <p:attrName>style.visibility</p:attrName>
                                        </p:attrNameLst>
                                      </p:cBhvr>
                                      <p:to>
                                        <p:strVal val="visible"/>
                                      </p:to>
                                    </p:set>
                                    <p:anim calcmode="lin" valueType="num">
                                      <p:cBhvr additive="base">
                                        <p:cTn id="13"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anim calcmode="lin" valueType="num">
                                      <p:cBhvr additive="base">
                                        <p:cTn id="19" dur="500" fill="hold"/>
                                        <p:tgtEl>
                                          <p:spTgt spid="16">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P spid="16" grpId="0" build="p" bldLvl="2"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A0386F94-BA7F-43BA-BD77-0AFCAD033476}"/>
              </a:ext>
            </a:extLst>
          </p:cNvPr>
          <p:cNvSpPr>
            <a:spLocks noGrp="1" noChangeArrowheads="1"/>
          </p:cNvSpPr>
          <p:nvPr>
            <p:ph type="title"/>
          </p:nvPr>
        </p:nvSpPr>
        <p:spPr/>
        <p:txBody>
          <a:bodyPr vert="horz" lIns="92075" tIns="46038" rIns="92075" bIns="46038" rtlCol="0" anchor="ctr">
            <a:normAutofit/>
          </a:bodyPr>
          <a:lstStyle/>
          <a:p>
            <a:pPr>
              <a:defRPr/>
            </a:pPr>
            <a:r>
              <a:rPr lang="en-US" altLang="en-US"/>
              <a:t>Hypothesis</a:t>
            </a:r>
            <a:endParaRPr lang="en-US" altLang="en-US" b="1"/>
          </a:p>
        </p:txBody>
      </p:sp>
      <p:sp>
        <p:nvSpPr>
          <p:cNvPr id="126979" name="Rectangle 3">
            <a:extLst>
              <a:ext uri="{FF2B5EF4-FFF2-40B4-BE49-F238E27FC236}">
                <a16:creationId xmlns:a16="http://schemas.microsoft.com/office/drawing/2014/main" id="{8FA80CC7-FBD9-4BB3-82C1-9AE84F7C5C06}"/>
              </a:ext>
            </a:extLst>
          </p:cNvPr>
          <p:cNvSpPr>
            <a:spLocks noGrp="1"/>
          </p:cNvSpPr>
          <p:nvPr>
            <p:ph type="body" idx="1"/>
          </p:nvPr>
        </p:nvSpPr>
        <p:spPr>
          <a:xfrm>
            <a:off x="1905000" y="1981200"/>
            <a:ext cx="8382000" cy="4114800"/>
          </a:xfrm>
        </p:spPr>
        <p:txBody>
          <a:bodyPr vert="horz" lIns="92075" tIns="46038" rIns="92075" bIns="46038" rtlCol="0">
            <a:normAutofit/>
          </a:bodyPr>
          <a:lstStyle/>
          <a:p>
            <a:r>
              <a:rPr lang="en-US" altLang="en-US"/>
              <a:t>An </a:t>
            </a:r>
            <a:r>
              <a:rPr lang="tr-TR" altLang="en-US"/>
              <a:t>supported</a:t>
            </a:r>
            <a:r>
              <a:rPr lang="en-US" altLang="en-US"/>
              <a:t> proposition</a:t>
            </a:r>
            <a:r>
              <a:rPr lang="tr-TR" altLang="en-US"/>
              <a:t> to answer a research question to be tested by research</a:t>
            </a:r>
          </a:p>
          <a:p>
            <a:endParaRPr lang="tr-TR" altLang="en-US"/>
          </a:p>
          <a:p>
            <a:r>
              <a:rPr lang="tr-TR" altLang="en-US"/>
              <a:t>H1: Decline in the purchasing power of the clients decreases the total sales of the industry.</a:t>
            </a:r>
          </a:p>
          <a:p>
            <a:r>
              <a:rPr lang="tr-TR" altLang="en-US"/>
              <a:t>H2: New designs increase customer satisfaction.</a:t>
            </a:r>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9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97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9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EC0388B-E05C-472C-9117-807129C7E3E1}"/>
              </a:ext>
            </a:extLst>
          </p:cNvPr>
          <p:cNvSpPr>
            <a:spLocks noGrp="1" noChangeArrowheads="1"/>
          </p:cNvSpPr>
          <p:nvPr>
            <p:ph type="title" idx="4294967295"/>
          </p:nvPr>
        </p:nvSpPr>
        <p:spPr>
          <a:xfrm>
            <a:off x="2609850" y="381000"/>
            <a:ext cx="6972300" cy="857250"/>
          </a:xfrm>
          <a:ln>
            <a:miter lim="800000"/>
            <a:headEnd/>
            <a:tailEnd/>
          </a:ln>
        </p:spPr>
        <p:txBody>
          <a:bodyPr>
            <a:normAutofit fontScale="90000"/>
            <a:scene3d>
              <a:camera prst="orthographicFront"/>
              <a:lightRig rig="soft" dir="t">
                <a:rot lat="0" lon="0" rev="2400000"/>
              </a:lightRig>
            </a:scene3d>
            <a:sp3d>
              <a:bevelT w="19050" h="12700"/>
            </a:sp3d>
          </a:bodyPr>
          <a:lstStyle/>
          <a:p>
            <a:pPr marL="40481" indent="-40481">
              <a:defRPr/>
            </a:pPr>
            <a:r>
              <a:rPr lang="en-AU" b="1" dirty="0"/>
              <a:t>4. Preparing the research design</a:t>
            </a:r>
            <a:r>
              <a:rPr lang="en-AU" sz="2700" dirty="0"/>
              <a:t> </a:t>
            </a:r>
            <a:br>
              <a:rPr lang="en-AU" sz="2700" dirty="0"/>
            </a:br>
            <a:endParaRPr lang="en-US" sz="2700" dirty="0">
              <a:solidFill>
                <a:srgbClr val="00FFFF"/>
              </a:solidFill>
              <a:effectLst>
                <a:outerShdw blurRad="38100" dist="38100" dir="2700000" algn="tl">
                  <a:srgbClr val="FFFFFF"/>
                </a:outerShdw>
              </a:effectLst>
            </a:endParaRPr>
          </a:p>
        </p:txBody>
      </p:sp>
      <p:sp>
        <p:nvSpPr>
          <p:cNvPr id="61443" name="Rectangle 3">
            <a:extLst>
              <a:ext uri="{FF2B5EF4-FFF2-40B4-BE49-F238E27FC236}">
                <a16:creationId xmlns:a16="http://schemas.microsoft.com/office/drawing/2014/main" id="{BDE1B00A-8295-42ED-BDD1-CA4E856C05E9}"/>
              </a:ext>
            </a:extLst>
          </p:cNvPr>
          <p:cNvSpPr>
            <a:spLocks noGrp="1" noChangeArrowheads="1"/>
          </p:cNvSpPr>
          <p:nvPr>
            <p:ph type="body" idx="4294967295"/>
          </p:nvPr>
        </p:nvSpPr>
        <p:spPr>
          <a:xfrm>
            <a:off x="2743200" y="1295400"/>
            <a:ext cx="7291388" cy="4495800"/>
          </a:xfrm>
        </p:spPr>
        <p:txBody>
          <a:bodyPr>
            <a:noAutofit/>
          </a:bodyPr>
          <a:lstStyle/>
          <a:p>
            <a:pPr marL="457200" indent="-457200">
              <a:buNone/>
              <a:defRPr/>
            </a:pPr>
            <a:r>
              <a:rPr lang="en-US" sz="2000" dirty="0"/>
              <a:t>A detailed </a:t>
            </a:r>
            <a:r>
              <a:rPr lang="en-US" sz="2000" b="1" dirty="0"/>
              <a:t>blueprint</a:t>
            </a:r>
            <a:r>
              <a:rPr lang="en-US" sz="2000" dirty="0"/>
              <a:t> specifying how the research will be carried out</a:t>
            </a:r>
          </a:p>
          <a:p>
            <a:pPr marL="457200" indent="-457200">
              <a:buNone/>
              <a:defRPr/>
            </a:pPr>
            <a:endParaRPr lang="en-US" sz="2000" dirty="0"/>
          </a:p>
          <a:p>
            <a:pPr marL="457200" indent="-457200">
              <a:buNone/>
              <a:defRPr/>
            </a:pPr>
            <a:r>
              <a:rPr lang="en-US" sz="2000" dirty="0">
                <a:effectLst>
                  <a:outerShdw blurRad="38100" dist="38100" dir="2700000" algn="tl">
                    <a:srgbClr val="FFFFFF"/>
                  </a:outerShdw>
                </a:effectLst>
              </a:rPr>
              <a:t>Description / </a:t>
            </a:r>
            <a:r>
              <a:rPr lang="en-US" sz="2000" b="1" dirty="0">
                <a:effectLst>
                  <a:outerShdw blurRad="38100" dist="38100" dir="2700000" algn="tl">
                    <a:srgbClr val="FFFFFF"/>
                  </a:outerShdw>
                </a:effectLst>
              </a:rPr>
              <a:t>location of the study area</a:t>
            </a:r>
            <a:r>
              <a:rPr lang="en-US" sz="2000" dirty="0">
                <a:effectLst>
                  <a:outerShdw blurRad="38100" dist="38100" dir="2700000" algn="tl">
                    <a:srgbClr val="FFFFFF"/>
                  </a:outerShdw>
                </a:effectLst>
              </a:rPr>
              <a:t>.</a:t>
            </a:r>
          </a:p>
          <a:p>
            <a:pPr marL="457200" indent="-457200">
              <a:buNone/>
              <a:defRPr/>
            </a:pPr>
            <a:r>
              <a:rPr lang="en-US" sz="2000" b="1" dirty="0">
                <a:effectLst>
                  <a:outerShdw blurRad="38100" dist="38100" dir="2700000" algn="tl">
                    <a:srgbClr val="FFFFFF"/>
                  </a:outerShdw>
                </a:effectLst>
              </a:rPr>
              <a:t>Selection of company</a:t>
            </a:r>
            <a:r>
              <a:rPr lang="en-US" sz="2000" dirty="0">
                <a:effectLst>
                  <a:outerShdw blurRad="38100" dist="38100" dir="2700000" algn="tl">
                    <a:srgbClr val="FFFFFF"/>
                  </a:outerShdw>
                </a:effectLst>
              </a:rPr>
              <a:t> / enterprise.</a:t>
            </a:r>
          </a:p>
          <a:p>
            <a:pPr marL="457200" indent="-457200">
              <a:buNone/>
              <a:defRPr/>
            </a:pPr>
            <a:r>
              <a:rPr lang="en-US" sz="2000" b="1" dirty="0">
                <a:effectLst>
                  <a:outerShdw blurRad="38100" dist="38100" dir="2700000" algn="tl">
                    <a:srgbClr val="FFFFFF"/>
                  </a:outerShdw>
                </a:effectLst>
              </a:rPr>
              <a:t>Data source</a:t>
            </a:r>
            <a:r>
              <a:rPr lang="en-US" sz="2000" dirty="0">
                <a:effectLst>
                  <a:outerShdw blurRad="38100" dist="38100" dir="2700000" algn="tl">
                    <a:srgbClr val="FFFFFF"/>
                  </a:outerShdw>
                </a:effectLst>
              </a:rPr>
              <a:t>.</a:t>
            </a:r>
          </a:p>
          <a:p>
            <a:pPr marL="457200" indent="-457200">
              <a:buNone/>
              <a:defRPr/>
            </a:pPr>
            <a:r>
              <a:rPr lang="en-US" sz="2000" dirty="0">
                <a:effectLst>
                  <a:outerShdw blurRad="38100" dist="38100" dir="2700000" algn="tl">
                    <a:srgbClr val="FFFFFF"/>
                  </a:outerShdw>
                </a:effectLst>
              </a:rPr>
              <a:t>Selection of </a:t>
            </a:r>
            <a:r>
              <a:rPr lang="en-US" sz="2000" b="1" dirty="0">
                <a:effectLst>
                  <a:outerShdw blurRad="38100" dist="38100" dir="2700000" algn="tl">
                    <a:srgbClr val="FFFFFF"/>
                  </a:outerShdw>
                </a:effectLst>
              </a:rPr>
              <a:t>quantitative parameters</a:t>
            </a:r>
            <a:r>
              <a:rPr lang="en-US" sz="2000" dirty="0">
                <a:effectLst>
                  <a:outerShdw blurRad="38100" dist="38100" dir="2700000" algn="tl">
                    <a:srgbClr val="FFFFFF"/>
                  </a:outerShdw>
                </a:effectLst>
              </a:rPr>
              <a:t>.</a:t>
            </a:r>
          </a:p>
          <a:p>
            <a:pPr marL="457200" indent="-457200">
              <a:buNone/>
              <a:defRPr/>
            </a:pPr>
            <a:r>
              <a:rPr lang="en-US" sz="2000" dirty="0">
                <a:effectLst>
                  <a:outerShdw blurRad="38100" dist="38100" dir="2700000" algn="tl">
                    <a:srgbClr val="FFFFFF"/>
                  </a:outerShdw>
                </a:effectLst>
              </a:rPr>
              <a:t>Selection of </a:t>
            </a:r>
            <a:r>
              <a:rPr lang="en-US" sz="2000" b="1" dirty="0">
                <a:effectLst>
                  <a:outerShdw blurRad="38100" dist="38100" dir="2700000" algn="tl">
                    <a:srgbClr val="FFFFFF"/>
                  </a:outerShdw>
                </a:effectLst>
              </a:rPr>
              <a:t>qualitative parameters</a:t>
            </a:r>
            <a:r>
              <a:rPr lang="en-US" sz="2000" dirty="0">
                <a:effectLst>
                  <a:outerShdw blurRad="38100" dist="38100" dir="2700000" algn="tl">
                    <a:srgbClr val="FFFFFF"/>
                  </a:outerShdw>
                </a:effectLst>
              </a:rPr>
              <a:t>.</a:t>
            </a:r>
          </a:p>
          <a:p>
            <a:pPr marL="457200" indent="-457200">
              <a:buNone/>
              <a:defRPr/>
            </a:pPr>
            <a:r>
              <a:rPr lang="en-US" sz="2000" dirty="0">
                <a:effectLst>
                  <a:outerShdw blurRad="38100" dist="38100" dir="2700000" algn="tl">
                    <a:srgbClr val="FFFFFF"/>
                  </a:outerShdw>
                </a:effectLst>
              </a:rPr>
              <a:t>Selection of </a:t>
            </a:r>
            <a:r>
              <a:rPr lang="en-US" sz="2000" b="1" dirty="0">
                <a:effectLst>
                  <a:outerShdw blurRad="38100" dist="38100" dir="2700000" algn="tl">
                    <a:srgbClr val="FFFFFF"/>
                  </a:outerShdw>
                </a:effectLst>
              </a:rPr>
              <a:t>respondents.</a:t>
            </a:r>
          </a:p>
          <a:p>
            <a:pPr marL="457200" indent="-457200">
              <a:buNone/>
              <a:defRPr/>
            </a:pPr>
            <a:r>
              <a:rPr lang="en-US" sz="2000" b="1" dirty="0">
                <a:effectLst>
                  <a:outerShdw blurRad="38100" dist="38100" dir="2700000" algn="tl">
                    <a:srgbClr val="FFFFFF"/>
                  </a:outerShdw>
                </a:effectLst>
              </a:rPr>
              <a:t>Data collection instrument.</a:t>
            </a:r>
          </a:p>
          <a:p>
            <a:pPr marL="457200" indent="-457200">
              <a:buNone/>
              <a:defRPr/>
            </a:pPr>
            <a:r>
              <a:rPr lang="en-US" sz="2000" b="1" dirty="0">
                <a:effectLst>
                  <a:outerShdw blurRad="38100" dist="38100" dir="2700000" algn="tl">
                    <a:srgbClr val="FFFFFF"/>
                  </a:outerShdw>
                </a:effectLst>
              </a:rPr>
              <a:t>Respondents contact </a:t>
            </a:r>
            <a:r>
              <a:rPr lang="en-US" sz="2000" dirty="0">
                <a:effectLst>
                  <a:outerShdw blurRad="38100" dist="38100" dir="2700000" algn="tl">
                    <a:srgbClr val="FFFFFF"/>
                  </a:outerShdw>
                </a:effectLst>
              </a:rPr>
              <a:t>method.</a:t>
            </a:r>
          </a:p>
          <a:p>
            <a:pPr marL="457200" indent="-457200">
              <a:buNone/>
              <a:defRPr/>
            </a:pPr>
            <a:r>
              <a:rPr lang="en-US" sz="2000" b="1" dirty="0">
                <a:effectLst>
                  <a:outerShdw blurRad="38100" dist="38100" dir="2700000" algn="tl">
                    <a:srgbClr val="FFFFFF"/>
                  </a:outerShdw>
                </a:effectLst>
              </a:rPr>
              <a:t>Data analytical </a:t>
            </a:r>
            <a:r>
              <a:rPr lang="en-US" sz="2000" dirty="0">
                <a:effectLst>
                  <a:outerShdw blurRad="38100" dist="38100" dir="2700000" algn="tl">
                    <a:srgbClr val="FFFFFF"/>
                  </a:outerShdw>
                </a:effectLst>
              </a:rPr>
              <a:t>tool.</a:t>
            </a:r>
          </a:p>
          <a:p>
            <a:pPr marL="457200" indent="-457200">
              <a:buNone/>
              <a:defRPr/>
            </a:pPr>
            <a:r>
              <a:rPr lang="en-US" sz="2000" b="1" dirty="0">
                <a:effectLst>
                  <a:outerShdw blurRad="38100" dist="38100" dir="2700000" algn="tl">
                    <a:srgbClr val="FFFFFF"/>
                  </a:outerShdw>
                </a:effectLst>
              </a:rPr>
              <a:t>Scope of the study</a:t>
            </a:r>
            <a:r>
              <a:rPr lang="en-US" sz="2000" dirty="0">
                <a:effectLst>
                  <a:outerShdw blurRad="38100" dist="38100" dir="2700000" algn="tl">
                    <a:srgbClr val="FFFFFF"/>
                  </a:outerShdw>
                </a:effectLst>
              </a:rPr>
              <a:t>.</a:t>
            </a:r>
          </a:p>
          <a:p>
            <a:pPr marL="457200" indent="-457200">
              <a:buNone/>
              <a:defRPr/>
            </a:pPr>
            <a:r>
              <a:rPr lang="en-US" sz="2000" b="1" dirty="0">
                <a:effectLst>
                  <a:outerShdw blurRad="38100" dist="38100" dir="2700000" algn="tl">
                    <a:srgbClr val="FFFFFF"/>
                  </a:outerShdw>
                </a:effectLst>
              </a:rPr>
              <a:t>Duration</a:t>
            </a:r>
            <a:r>
              <a:rPr lang="en-US" sz="2000" dirty="0">
                <a:effectLst>
                  <a:outerShdw blurRad="38100" dist="38100" dir="2700000" algn="tl">
                    <a:srgbClr val="FFFFFF"/>
                  </a:outerShdw>
                </a:effectLst>
              </a:rPr>
              <a:t> of the study.</a:t>
            </a:r>
          </a:p>
          <a:p>
            <a:pPr marL="457200" indent="-457200">
              <a:defRPr/>
            </a:pPr>
            <a:endParaRPr lang="en-US" sz="2000" dirty="0">
              <a:effectLst>
                <a:outerShdw blurRad="38100" dist="38100" dir="2700000" algn="tl">
                  <a:srgbClr val="FFFFFF"/>
                </a:outerShdw>
              </a:effectLst>
            </a:endParaRPr>
          </a:p>
          <a:p>
            <a:pPr marL="457200" indent="-457200">
              <a:defRPr/>
            </a:pPr>
            <a:endParaRPr lang="en-US" sz="2000" dirty="0">
              <a:effectLst>
                <a:outerShdw blurRad="38100" dist="38100" dir="2700000" algn="tl">
                  <a:srgbClr val="FFFFFF"/>
                </a:outerShdw>
              </a:effectLst>
            </a:endParaRPr>
          </a:p>
          <a:p>
            <a:pPr marL="457200" indent="-457200">
              <a:defRPr/>
            </a:pPr>
            <a:endParaRPr lang="en-US" sz="2000" dirty="0">
              <a:effectLst>
                <a:outerShdw blurRad="38100" dist="38100" dir="2700000" algn="tl">
                  <a:srgbClr val="FFFFFF"/>
                </a:outerShdw>
              </a:effectLst>
            </a:endParaRPr>
          </a:p>
          <a:p>
            <a:pPr marL="457200" indent="-457200">
              <a:buNone/>
              <a:defRPr/>
            </a:pPr>
            <a:endParaRPr lang="en-US" sz="2000" dirty="0">
              <a:effectLst>
                <a:outerShdw blurRad="38100" dist="38100" dir="2700000" algn="tl">
                  <a:srgbClr val="FFFFFF"/>
                </a:outerShdw>
              </a:effectLst>
            </a:endParaRPr>
          </a:p>
        </p:txBody>
      </p:sp>
    </p:spTree>
  </p:cSld>
  <p:clrMapOvr>
    <a:masterClrMapping/>
  </p:clrMapOvr>
  <p:transition spd="slow" advTm="30766">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7" presetClass="entr" presetSubtype="0" fill="hold" nodeType="with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1000"/>
                                        <p:tgtEl>
                                          <p:spTgt spid="61442"/>
                                        </p:tgtEl>
                                      </p:cBhvr>
                                    </p:animEffect>
                                    <p:anim calcmode="lin" valueType="num">
                                      <p:cBhvr>
                                        <p:cTn id="8" dur="1000" fill="hold"/>
                                        <p:tgtEl>
                                          <p:spTgt spid="61442"/>
                                        </p:tgtEl>
                                        <p:attrNameLst>
                                          <p:attrName>ppt_x</p:attrName>
                                        </p:attrNameLst>
                                      </p:cBhvr>
                                      <p:tavLst>
                                        <p:tav tm="0">
                                          <p:val>
                                            <p:strVal val="#ppt_x"/>
                                          </p:val>
                                        </p:tav>
                                        <p:tav tm="100000">
                                          <p:val>
                                            <p:strVal val="#ppt_x"/>
                                          </p:val>
                                        </p:tav>
                                      </p:tavLst>
                                    </p:anim>
                                    <p:anim calcmode="lin" valueType="num">
                                      <p:cBhvr>
                                        <p:cTn id="9" dur="898" decel="100000" fill="hold"/>
                                        <p:tgtEl>
                                          <p:spTgt spid="61442"/>
                                        </p:tgtEl>
                                        <p:attrNameLst>
                                          <p:attrName>ppt_y</p:attrName>
                                        </p:attrNameLst>
                                      </p:cBhvr>
                                      <p:tavLst>
                                        <p:tav tm="0">
                                          <p:val>
                                            <p:strVal val="#ppt_y+1"/>
                                          </p:val>
                                        </p:tav>
                                        <p:tav tm="100000">
                                          <p:val>
                                            <p:strVal val="#ppt_y-.03"/>
                                          </p:val>
                                        </p:tav>
                                      </p:tavLst>
                                    </p:anim>
                                    <p:anim calcmode="lin" valueType="num">
                                      <p:cBhvr>
                                        <p:cTn id="10" dur="100" accel="100000" fill="hold">
                                          <p:stCondLst>
                                            <p:cond delay="898"/>
                                          </p:stCondLst>
                                        </p:cTn>
                                        <p:tgtEl>
                                          <p:spTgt spid="61442"/>
                                        </p:tgtEl>
                                        <p:attrNameLst>
                                          <p:attrName>ppt_y</p:attrName>
                                        </p:attrNameLst>
                                      </p:cBhvr>
                                      <p:tavLst>
                                        <p:tav tm="0">
                                          <p:val>
                                            <p:strVal val="#ppt_y-.03"/>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61443">
                                            <p:txEl>
                                              <p:pRg st="0" end="0"/>
                                            </p:txEl>
                                          </p:spTgt>
                                        </p:tgtEl>
                                        <p:attrNameLst>
                                          <p:attrName>style.visibility</p:attrName>
                                        </p:attrNameLst>
                                      </p:cBhvr>
                                      <p:to>
                                        <p:strVal val="visible"/>
                                      </p:to>
                                    </p:set>
                                    <p:animEffect transition="in" filter="fade">
                                      <p:cBhvr>
                                        <p:cTn id="15" dur="1000"/>
                                        <p:tgtEl>
                                          <p:spTgt spid="61443">
                                            <p:txEl>
                                              <p:pRg st="0" end="0"/>
                                            </p:txEl>
                                          </p:spTgt>
                                        </p:tgtEl>
                                      </p:cBhvr>
                                    </p:animEffect>
                                    <p:anim calcmode="lin" valueType="num">
                                      <p:cBhvr>
                                        <p:cTn id="16" dur="1000" fill="hold"/>
                                        <p:tgtEl>
                                          <p:spTgt spid="61443">
                                            <p:txEl>
                                              <p:pRg st="0" end="0"/>
                                            </p:txEl>
                                          </p:spTgt>
                                        </p:tgtEl>
                                        <p:attrNameLst>
                                          <p:attrName>ppt_x</p:attrName>
                                        </p:attrNameLst>
                                      </p:cBhvr>
                                      <p:tavLst>
                                        <p:tav tm="0">
                                          <p:val>
                                            <p:strVal val="#ppt_x"/>
                                          </p:val>
                                        </p:tav>
                                        <p:tav tm="100000">
                                          <p:val>
                                            <p:strVal val="#ppt_x"/>
                                          </p:val>
                                        </p:tav>
                                      </p:tavLst>
                                    </p:anim>
                                    <p:anim calcmode="lin" valueType="num">
                                      <p:cBhvr>
                                        <p:cTn id="17" dur="898" decel="100000" fill="hold"/>
                                        <p:tgtEl>
                                          <p:spTgt spid="61443">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898"/>
                                          </p:stCondLst>
                                        </p:cTn>
                                        <p:tgtEl>
                                          <p:spTgt spid="6144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61443">
                                            <p:txEl>
                                              <p:pRg st="2" end="2"/>
                                            </p:txEl>
                                          </p:spTgt>
                                        </p:tgtEl>
                                        <p:attrNameLst>
                                          <p:attrName>style.visibility</p:attrName>
                                        </p:attrNameLst>
                                      </p:cBhvr>
                                      <p:to>
                                        <p:strVal val="visible"/>
                                      </p:to>
                                    </p:set>
                                    <p:animEffect transition="in" filter="fade">
                                      <p:cBhvr>
                                        <p:cTn id="23" dur="1000"/>
                                        <p:tgtEl>
                                          <p:spTgt spid="61443">
                                            <p:txEl>
                                              <p:pRg st="2" end="2"/>
                                            </p:txEl>
                                          </p:spTgt>
                                        </p:tgtEl>
                                      </p:cBhvr>
                                    </p:animEffect>
                                    <p:anim calcmode="lin" valueType="num">
                                      <p:cBhvr>
                                        <p:cTn id="24" dur="10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p:cTn id="25" dur="898" decel="100000" fill="hold"/>
                                        <p:tgtEl>
                                          <p:spTgt spid="61443">
                                            <p:txEl>
                                              <p:pRg st="2" end="2"/>
                                            </p:txEl>
                                          </p:spTgt>
                                        </p:tgtEl>
                                        <p:attrNameLst>
                                          <p:attrName>ppt_y</p:attrName>
                                        </p:attrNameLst>
                                      </p:cBhvr>
                                      <p:tavLst>
                                        <p:tav tm="0">
                                          <p:val>
                                            <p:strVal val="#ppt_y+1"/>
                                          </p:val>
                                        </p:tav>
                                        <p:tav tm="100000">
                                          <p:val>
                                            <p:strVal val="#ppt_y-.03"/>
                                          </p:val>
                                        </p:tav>
                                      </p:tavLst>
                                    </p:anim>
                                    <p:anim calcmode="lin" valueType="num">
                                      <p:cBhvr>
                                        <p:cTn id="26" dur="100" accel="100000" fill="hold">
                                          <p:stCondLst>
                                            <p:cond delay="898"/>
                                          </p:stCondLst>
                                        </p:cTn>
                                        <p:tgtEl>
                                          <p:spTgt spid="6144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7" presetClass="entr" presetSubtype="0" fill="hold" grpId="0" nodeType="clickEffect">
                                  <p:stCondLst>
                                    <p:cond delay="0"/>
                                  </p:stCondLst>
                                  <p:childTnLst>
                                    <p:set>
                                      <p:cBhvr>
                                        <p:cTn id="30" dur="1" fill="hold">
                                          <p:stCondLst>
                                            <p:cond delay="0"/>
                                          </p:stCondLst>
                                        </p:cTn>
                                        <p:tgtEl>
                                          <p:spTgt spid="61443">
                                            <p:txEl>
                                              <p:pRg st="3" end="3"/>
                                            </p:txEl>
                                          </p:spTgt>
                                        </p:tgtEl>
                                        <p:attrNameLst>
                                          <p:attrName>style.visibility</p:attrName>
                                        </p:attrNameLst>
                                      </p:cBhvr>
                                      <p:to>
                                        <p:strVal val="visible"/>
                                      </p:to>
                                    </p:set>
                                    <p:animEffect transition="in" filter="fade">
                                      <p:cBhvr>
                                        <p:cTn id="31" dur="1000"/>
                                        <p:tgtEl>
                                          <p:spTgt spid="61443">
                                            <p:txEl>
                                              <p:pRg st="3" end="3"/>
                                            </p:txEl>
                                          </p:spTgt>
                                        </p:tgtEl>
                                      </p:cBhvr>
                                    </p:animEffect>
                                    <p:anim calcmode="lin" valueType="num">
                                      <p:cBhvr>
                                        <p:cTn id="32" dur="1000" fill="hold"/>
                                        <p:tgtEl>
                                          <p:spTgt spid="61443">
                                            <p:txEl>
                                              <p:pRg st="3" end="3"/>
                                            </p:txEl>
                                          </p:spTgt>
                                        </p:tgtEl>
                                        <p:attrNameLst>
                                          <p:attrName>ppt_x</p:attrName>
                                        </p:attrNameLst>
                                      </p:cBhvr>
                                      <p:tavLst>
                                        <p:tav tm="0">
                                          <p:val>
                                            <p:strVal val="#ppt_x"/>
                                          </p:val>
                                        </p:tav>
                                        <p:tav tm="100000">
                                          <p:val>
                                            <p:strVal val="#ppt_x"/>
                                          </p:val>
                                        </p:tav>
                                      </p:tavLst>
                                    </p:anim>
                                    <p:anim calcmode="lin" valueType="num">
                                      <p:cBhvr>
                                        <p:cTn id="33" dur="898" decel="100000" fill="hold"/>
                                        <p:tgtEl>
                                          <p:spTgt spid="61443">
                                            <p:txEl>
                                              <p:pRg st="3" end="3"/>
                                            </p:txEl>
                                          </p:spTgt>
                                        </p:tgtEl>
                                        <p:attrNameLst>
                                          <p:attrName>ppt_y</p:attrName>
                                        </p:attrNameLst>
                                      </p:cBhvr>
                                      <p:tavLst>
                                        <p:tav tm="0">
                                          <p:val>
                                            <p:strVal val="#ppt_y+1"/>
                                          </p:val>
                                        </p:tav>
                                        <p:tav tm="100000">
                                          <p:val>
                                            <p:strVal val="#ppt_y-.03"/>
                                          </p:val>
                                        </p:tav>
                                      </p:tavLst>
                                    </p:anim>
                                    <p:anim calcmode="lin" valueType="num">
                                      <p:cBhvr>
                                        <p:cTn id="34" dur="100" accel="100000" fill="hold">
                                          <p:stCondLst>
                                            <p:cond delay="898"/>
                                          </p:stCondLst>
                                        </p:cTn>
                                        <p:tgtEl>
                                          <p:spTgt spid="6144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61443">
                                            <p:txEl>
                                              <p:pRg st="4" end="4"/>
                                            </p:txEl>
                                          </p:spTgt>
                                        </p:tgtEl>
                                        <p:attrNameLst>
                                          <p:attrName>style.visibility</p:attrName>
                                        </p:attrNameLst>
                                      </p:cBhvr>
                                      <p:to>
                                        <p:strVal val="visible"/>
                                      </p:to>
                                    </p:set>
                                    <p:animEffect transition="in" filter="fade">
                                      <p:cBhvr>
                                        <p:cTn id="39" dur="1000"/>
                                        <p:tgtEl>
                                          <p:spTgt spid="61443">
                                            <p:txEl>
                                              <p:pRg st="4" end="4"/>
                                            </p:txEl>
                                          </p:spTgt>
                                        </p:tgtEl>
                                      </p:cBhvr>
                                    </p:animEffect>
                                    <p:anim calcmode="lin" valueType="num">
                                      <p:cBhvr>
                                        <p:cTn id="40" dur="1000" fill="hold"/>
                                        <p:tgtEl>
                                          <p:spTgt spid="61443">
                                            <p:txEl>
                                              <p:pRg st="4" end="4"/>
                                            </p:txEl>
                                          </p:spTgt>
                                        </p:tgtEl>
                                        <p:attrNameLst>
                                          <p:attrName>ppt_x</p:attrName>
                                        </p:attrNameLst>
                                      </p:cBhvr>
                                      <p:tavLst>
                                        <p:tav tm="0">
                                          <p:val>
                                            <p:strVal val="#ppt_x"/>
                                          </p:val>
                                        </p:tav>
                                        <p:tav tm="100000">
                                          <p:val>
                                            <p:strVal val="#ppt_x"/>
                                          </p:val>
                                        </p:tav>
                                      </p:tavLst>
                                    </p:anim>
                                    <p:anim calcmode="lin" valueType="num">
                                      <p:cBhvr>
                                        <p:cTn id="41" dur="898" decel="100000" fill="hold"/>
                                        <p:tgtEl>
                                          <p:spTgt spid="61443">
                                            <p:txEl>
                                              <p:pRg st="4" end="4"/>
                                            </p:txEl>
                                          </p:spTgt>
                                        </p:tgtEl>
                                        <p:attrNameLst>
                                          <p:attrName>ppt_y</p:attrName>
                                        </p:attrNameLst>
                                      </p:cBhvr>
                                      <p:tavLst>
                                        <p:tav tm="0">
                                          <p:val>
                                            <p:strVal val="#ppt_y+1"/>
                                          </p:val>
                                        </p:tav>
                                        <p:tav tm="100000">
                                          <p:val>
                                            <p:strVal val="#ppt_y-.03"/>
                                          </p:val>
                                        </p:tav>
                                      </p:tavLst>
                                    </p:anim>
                                    <p:anim calcmode="lin" valueType="num">
                                      <p:cBhvr>
                                        <p:cTn id="42" dur="100" accel="100000" fill="hold">
                                          <p:stCondLst>
                                            <p:cond delay="898"/>
                                          </p:stCondLst>
                                        </p:cTn>
                                        <p:tgtEl>
                                          <p:spTgt spid="6144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61443">
                                            <p:txEl>
                                              <p:pRg st="5" end="5"/>
                                            </p:txEl>
                                          </p:spTgt>
                                        </p:tgtEl>
                                        <p:attrNameLst>
                                          <p:attrName>style.visibility</p:attrName>
                                        </p:attrNameLst>
                                      </p:cBhvr>
                                      <p:to>
                                        <p:strVal val="visible"/>
                                      </p:to>
                                    </p:set>
                                    <p:animEffect transition="in" filter="fade">
                                      <p:cBhvr>
                                        <p:cTn id="47" dur="1000"/>
                                        <p:tgtEl>
                                          <p:spTgt spid="61443">
                                            <p:txEl>
                                              <p:pRg st="5" end="5"/>
                                            </p:txEl>
                                          </p:spTgt>
                                        </p:tgtEl>
                                      </p:cBhvr>
                                    </p:animEffect>
                                    <p:anim calcmode="lin" valueType="num">
                                      <p:cBhvr>
                                        <p:cTn id="48" dur="1000" fill="hold"/>
                                        <p:tgtEl>
                                          <p:spTgt spid="61443">
                                            <p:txEl>
                                              <p:pRg st="5" end="5"/>
                                            </p:txEl>
                                          </p:spTgt>
                                        </p:tgtEl>
                                        <p:attrNameLst>
                                          <p:attrName>ppt_x</p:attrName>
                                        </p:attrNameLst>
                                      </p:cBhvr>
                                      <p:tavLst>
                                        <p:tav tm="0">
                                          <p:val>
                                            <p:strVal val="#ppt_x"/>
                                          </p:val>
                                        </p:tav>
                                        <p:tav tm="100000">
                                          <p:val>
                                            <p:strVal val="#ppt_x"/>
                                          </p:val>
                                        </p:tav>
                                      </p:tavLst>
                                    </p:anim>
                                    <p:anim calcmode="lin" valueType="num">
                                      <p:cBhvr>
                                        <p:cTn id="49" dur="898" decel="100000" fill="hold"/>
                                        <p:tgtEl>
                                          <p:spTgt spid="61443">
                                            <p:txEl>
                                              <p:pRg st="5" end="5"/>
                                            </p:txEl>
                                          </p:spTgt>
                                        </p:tgtEl>
                                        <p:attrNameLst>
                                          <p:attrName>ppt_y</p:attrName>
                                        </p:attrNameLst>
                                      </p:cBhvr>
                                      <p:tavLst>
                                        <p:tav tm="0">
                                          <p:val>
                                            <p:strVal val="#ppt_y+1"/>
                                          </p:val>
                                        </p:tav>
                                        <p:tav tm="100000">
                                          <p:val>
                                            <p:strVal val="#ppt_y-.03"/>
                                          </p:val>
                                        </p:tav>
                                      </p:tavLst>
                                    </p:anim>
                                    <p:anim calcmode="lin" valueType="num">
                                      <p:cBhvr>
                                        <p:cTn id="50" dur="100" accel="100000" fill="hold">
                                          <p:stCondLst>
                                            <p:cond delay="898"/>
                                          </p:stCondLst>
                                        </p:cTn>
                                        <p:tgtEl>
                                          <p:spTgt spid="6144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61443">
                                            <p:txEl>
                                              <p:pRg st="6" end="6"/>
                                            </p:txEl>
                                          </p:spTgt>
                                        </p:tgtEl>
                                        <p:attrNameLst>
                                          <p:attrName>style.visibility</p:attrName>
                                        </p:attrNameLst>
                                      </p:cBhvr>
                                      <p:to>
                                        <p:strVal val="visible"/>
                                      </p:to>
                                    </p:set>
                                    <p:animEffect transition="in" filter="fade">
                                      <p:cBhvr>
                                        <p:cTn id="55" dur="1000"/>
                                        <p:tgtEl>
                                          <p:spTgt spid="61443">
                                            <p:txEl>
                                              <p:pRg st="6" end="6"/>
                                            </p:txEl>
                                          </p:spTgt>
                                        </p:tgtEl>
                                      </p:cBhvr>
                                    </p:animEffect>
                                    <p:anim calcmode="lin" valueType="num">
                                      <p:cBhvr>
                                        <p:cTn id="56" dur="1000" fill="hold"/>
                                        <p:tgtEl>
                                          <p:spTgt spid="61443">
                                            <p:txEl>
                                              <p:pRg st="6" end="6"/>
                                            </p:txEl>
                                          </p:spTgt>
                                        </p:tgtEl>
                                        <p:attrNameLst>
                                          <p:attrName>ppt_x</p:attrName>
                                        </p:attrNameLst>
                                      </p:cBhvr>
                                      <p:tavLst>
                                        <p:tav tm="0">
                                          <p:val>
                                            <p:strVal val="#ppt_x"/>
                                          </p:val>
                                        </p:tav>
                                        <p:tav tm="100000">
                                          <p:val>
                                            <p:strVal val="#ppt_x"/>
                                          </p:val>
                                        </p:tav>
                                      </p:tavLst>
                                    </p:anim>
                                    <p:anim calcmode="lin" valueType="num">
                                      <p:cBhvr>
                                        <p:cTn id="57" dur="898" decel="100000" fill="hold"/>
                                        <p:tgtEl>
                                          <p:spTgt spid="61443">
                                            <p:txEl>
                                              <p:pRg st="6" end="6"/>
                                            </p:txEl>
                                          </p:spTgt>
                                        </p:tgtEl>
                                        <p:attrNameLst>
                                          <p:attrName>ppt_y</p:attrName>
                                        </p:attrNameLst>
                                      </p:cBhvr>
                                      <p:tavLst>
                                        <p:tav tm="0">
                                          <p:val>
                                            <p:strVal val="#ppt_y+1"/>
                                          </p:val>
                                        </p:tav>
                                        <p:tav tm="100000">
                                          <p:val>
                                            <p:strVal val="#ppt_y-.03"/>
                                          </p:val>
                                        </p:tav>
                                      </p:tavLst>
                                    </p:anim>
                                    <p:anim calcmode="lin" valueType="num">
                                      <p:cBhvr>
                                        <p:cTn id="58" dur="100" accel="100000" fill="hold">
                                          <p:stCondLst>
                                            <p:cond delay="898"/>
                                          </p:stCondLst>
                                        </p:cTn>
                                        <p:tgtEl>
                                          <p:spTgt spid="61443">
                                            <p:txEl>
                                              <p:pRg st="6" end="6"/>
                                            </p:txEl>
                                          </p:spTgt>
                                        </p:tgtEl>
                                        <p:attrNameLst>
                                          <p:attrName>ppt_y</p:attrName>
                                        </p:attrNameLst>
                                      </p:cBhvr>
                                      <p:tavLst>
                                        <p:tav tm="0">
                                          <p:val>
                                            <p:strVal val="#ppt_y-.03"/>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61443">
                                            <p:txEl>
                                              <p:pRg st="7" end="7"/>
                                            </p:txEl>
                                          </p:spTgt>
                                        </p:tgtEl>
                                        <p:attrNameLst>
                                          <p:attrName>style.visibility</p:attrName>
                                        </p:attrNameLst>
                                      </p:cBhvr>
                                      <p:to>
                                        <p:strVal val="visible"/>
                                      </p:to>
                                    </p:set>
                                    <p:animEffect transition="in" filter="fade">
                                      <p:cBhvr>
                                        <p:cTn id="63" dur="1000"/>
                                        <p:tgtEl>
                                          <p:spTgt spid="61443">
                                            <p:txEl>
                                              <p:pRg st="7" end="7"/>
                                            </p:txEl>
                                          </p:spTgt>
                                        </p:tgtEl>
                                      </p:cBhvr>
                                    </p:animEffect>
                                    <p:anim calcmode="lin" valueType="num">
                                      <p:cBhvr>
                                        <p:cTn id="64" dur="1000" fill="hold"/>
                                        <p:tgtEl>
                                          <p:spTgt spid="61443">
                                            <p:txEl>
                                              <p:pRg st="7" end="7"/>
                                            </p:txEl>
                                          </p:spTgt>
                                        </p:tgtEl>
                                        <p:attrNameLst>
                                          <p:attrName>ppt_x</p:attrName>
                                        </p:attrNameLst>
                                      </p:cBhvr>
                                      <p:tavLst>
                                        <p:tav tm="0">
                                          <p:val>
                                            <p:strVal val="#ppt_x"/>
                                          </p:val>
                                        </p:tav>
                                        <p:tav tm="100000">
                                          <p:val>
                                            <p:strVal val="#ppt_x"/>
                                          </p:val>
                                        </p:tav>
                                      </p:tavLst>
                                    </p:anim>
                                    <p:anim calcmode="lin" valueType="num">
                                      <p:cBhvr>
                                        <p:cTn id="65" dur="898" decel="100000" fill="hold"/>
                                        <p:tgtEl>
                                          <p:spTgt spid="61443">
                                            <p:txEl>
                                              <p:pRg st="7" end="7"/>
                                            </p:txEl>
                                          </p:spTgt>
                                        </p:tgtEl>
                                        <p:attrNameLst>
                                          <p:attrName>ppt_y</p:attrName>
                                        </p:attrNameLst>
                                      </p:cBhvr>
                                      <p:tavLst>
                                        <p:tav tm="0">
                                          <p:val>
                                            <p:strVal val="#ppt_y+1"/>
                                          </p:val>
                                        </p:tav>
                                        <p:tav tm="100000">
                                          <p:val>
                                            <p:strVal val="#ppt_y-.03"/>
                                          </p:val>
                                        </p:tav>
                                      </p:tavLst>
                                    </p:anim>
                                    <p:anim calcmode="lin" valueType="num">
                                      <p:cBhvr>
                                        <p:cTn id="66" dur="100" accel="100000" fill="hold">
                                          <p:stCondLst>
                                            <p:cond delay="898"/>
                                          </p:stCondLst>
                                        </p:cTn>
                                        <p:tgtEl>
                                          <p:spTgt spid="61443">
                                            <p:txEl>
                                              <p:pRg st="7" end="7"/>
                                            </p:txEl>
                                          </p:spTgt>
                                        </p:tgtEl>
                                        <p:attrNameLst>
                                          <p:attrName>ppt_y</p:attrName>
                                        </p:attrNameLst>
                                      </p:cBhvr>
                                      <p:tavLst>
                                        <p:tav tm="0">
                                          <p:val>
                                            <p:strVal val="#ppt_y-.03"/>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61443">
                                            <p:txEl>
                                              <p:pRg st="8" end="8"/>
                                            </p:txEl>
                                          </p:spTgt>
                                        </p:tgtEl>
                                        <p:attrNameLst>
                                          <p:attrName>style.visibility</p:attrName>
                                        </p:attrNameLst>
                                      </p:cBhvr>
                                      <p:to>
                                        <p:strVal val="visible"/>
                                      </p:to>
                                    </p:set>
                                    <p:animEffect transition="in" filter="fade">
                                      <p:cBhvr>
                                        <p:cTn id="71" dur="1000"/>
                                        <p:tgtEl>
                                          <p:spTgt spid="61443">
                                            <p:txEl>
                                              <p:pRg st="8" end="8"/>
                                            </p:txEl>
                                          </p:spTgt>
                                        </p:tgtEl>
                                      </p:cBhvr>
                                    </p:animEffect>
                                    <p:anim calcmode="lin" valueType="num">
                                      <p:cBhvr>
                                        <p:cTn id="72" dur="1000" fill="hold"/>
                                        <p:tgtEl>
                                          <p:spTgt spid="61443">
                                            <p:txEl>
                                              <p:pRg st="8" end="8"/>
                                            </p:txEl>
                                          </p:spTgt>
                                        </p:tgtEl>
                                        <p:attrNameLst>
                                          <p:attrName>ppt_x</p:attrName>
                                        </p:attrNameLst>
                                      </p:cBhvr>
                                      <p:tavLst>
                                        <p:tav tm="0">
                                          <p:val>
                                            <p:strVal val="#ppt_x"/>
                                          </p:val>
                                        </p:tav>
                                        <p:tav tm="100000">
                                          <p:val>
                                            <p:strVal val="#ppt_x"/>
                                          </p:val>
                                        </p:tav>
                                      </p:tavLst>
                                    </p:anim>
                                    <p:anim calcmode="lin" valueType="num">
                                      <p:cBhvr>
                                        <p:cTn id="73" dur="898" decel="100000" fill="hold"/>
                                        <p:tgtEl>
                                          <p:spTgt spid="61443">
                                            <p:txEl>
                                              <p:pRg st="8" end="8"/>
                                            </p:txEl>
                                          </p:spTgt>
                                        </p:tgtEl>
                                        <p:attrNameLst>
                                          <p:attrName>ppt_y</p:attrName>
                                        </p:attrNameLst>
                                      </p:cBhvr>
                                      <p:tavLst>
                                        <p:tav tm="0">
                                          <p:val>
                                            <p:strVal val="#ppt_y+1"/>
                                          </p:val>
                                        </p:tav>
                                        <p:tav tm="100000">
                                          <p:val>
                                            <p:strVal val="#ppt_y-.03"/>
                                          </p:val>
                                        </p:tav>
                                      </p:tavLst>
                                    </p:anim>
                                    <p:anim calcmode="lin" valueType="num">
                                      <p:cBhvr>
                                        <p:cTn id="74" dur="100" accel="100000" fill="hold">
                                          <p:stCondLst>
                                            <p:cond delay="898"/>
                                          </p:stCondLst>
                                        </p:cTn>
                                        <p:tgtEl>
                                          <p:spTgt spid="61443">
                                            <p:txEl>
                                              <p:pRg st="8" end="8"/>
                                            </p:txEl>
                                          </p:spTgt>
                                        </p:tgtEl>
                                        <p:attrNameLst>
                                          <p:attrName>ppt_y</p:attrName>
                                        </p:attrNameLst>
                                      </p:cBhvr>
                                      <p:tavLst>
                                        <p:tav tm="0">
                                          <p:val>
                                            <p:strVal val="#ppt_y-.03"/>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37" presetClass="entr" presetSubtype="0" fill="hold" grpId="0" nodeType="clickEffect">
                                  <p:stCondLst>
                                    <p:cond delay="0"/>
                                  </p:stCondLst>
                                  <p:childTnLst>
                                    <p:set>
                                      <p:cBhvr>
                                        <p:cTn id="78" dur="1" fill="hold">
                                          <p:stCondLst>
                                            <p:cond delay="0"/>
                                          </p:stCondLst>
                                        </p:cTn>
                                        <p:tgtEl>
                                          <p:spTgt spid="61443">
                                            <p:txEl>
                                              <p:pRg st="9" end="9"/>
                                            </p:txEl>
                                          </p:spTgt>
                                        </p:tgtEl>
                                        <p:attrNameLst>
                                          <p:attrName>style.visibility</p:attrName>
                                        </p:attrNameLst>
                                      </p:cBhvr>
                                      <p:to>
                                        <p:strVal val="visible"/>
                                      </p:to>
                                    </p:set>
                                    <p:animEffect transition="in" filter="fade">
                                      <p:cBhvr>
                                        <p:cTn id="79" dur="1000"/>
                                        <p:tgtEl>
                                          <p:spTgt spid="61443">
                                            <p:txEl>
                                              <p:pRg st="9" end="9"/>
                                            </p:txEl>
                                          </p:spTgt>
                                        </p:tgtEl>
                                      </p:cBhvr>
                                    </p:animEffect>
                                    <p:anim calcmode="lin" valueType="num">
                                      <p:cBhvr>
                                        <p:cTn id="80" dur="1000" fill="hold"/>
                                        <p:tgtEl>
                                          <p:spTgt spid="61443">
                                            <p:txEl>
                                              <p:pRg st="9" end="9"/>
                                            </p:txEl>
                                          </p:spTgt>
                                        </p:tgtEl>
                                        <p:attrNameLst>
                                          <p:attrName>ppt_x</p:attrName>
                                        </p:attrNameLst>
                                      </p:cBhvr>
                                      <p:tavLst>
                                        <p:tav tm="0">
                                          <p:val>
                                            <p:strVal val="#ppt_x"/>
                                          </p:val>
                                        </p:tav>
                                        <p:tav tm="100000">
                                          <p:val>
                                            <p:strVal val="#ppt_x"/>
                                          </p:val>
                                        </p:tav>
                                      </p:tavLst>
                                    </p:anim>
                                    <p:anim calcmode="lin" valueType="num">
                                      <p:cBhvr>
                                        <p:cTn id="81" dur="898" decel="100000" fill="hold"/>
                                        <p:tgtEl>
                                          <p:spTgt spid="61443">
                                            <p:txEl>
                                              <p:pRg st="9" end="9"/>
                                            </p:txEl>
                                          </p:spTgt>
                                        </p:tgtEl>
                                        <p:attrNameLst>
                                          <p:attrName>ppt_y</p:attrName>
                                        </p:attrNameLst>
                                      </p:cBhvr>
                                      <p:tavLst>
                                        <p:tav tm="0">
                                          <p:val>
                                            <p:strVal val="#ppt_y+1"/>
                                          </p:val>
                                        </p:tav>
                                        <p:tav tm="100000">
                                          <p:val>
                                            <p:strVal val="#ppt_y-.03"/>
                                          </p:val>
                                        </p:tav>
                                      </p:tavLst>
                                    </p:anim>
                                    <p:anim calcmode="lin" valueType="num">
                                      <p:cBhvr>
                                        <p:cTn id="82" dur="100" accel="100000" fill="hold">
                                          <p:stCondLst>
                                            <p:cond delay="898"/>
                                          </p:stCondLst>
                                        </p:cTn>
                                        <p:tgtEl>
                                          <p:spTgt spid="61443">
                                            <p:txEl>
                                              <p:pRg st="9" end="9"/>
                                            </p:txEl>
                                          </p:spTgt>
                                        </p:tgtEl>
                                        <p:attrNameLst>
                                          <p:attrName>ppt_y</p:attrName>
                                        </p:attrNameLst>
                                      </p:cBhvr>
                                      <p:tavLst>
                                        <p:tav tm="0">
                                          <p:val>
                                            <p:strVal val="#ppt_y-.03"/>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7" presetClass="entr" presetSubtype="0" fill="hold" grpId="0" nodeType="clickEffect">
                                  <p:stCondLst>
                                    <p:cond delay="0"/>
                                  </p:stCondLst>
                                  <p:childTnLst>
                                    <p:set>
                                      <p:cBhvr>
                                        <p:cTn id="86" dur="1" fill="hold">
                                          <p:stCondLst>
                                            <p:cond delay="0"/>
                                          </p:stCondLst>
                                        </p:cTn>
                                        <p:tgtEl>
                                          <p:spTgt spid="61443">
                                            <p:txEl>
                                              <p:pRg st="10" end="10"/>
                                            </p:txEl>
                                          </p:spTgt>
                                        </p:tgtEl>
                                        <p:attrNameLst>
                                          <p:attrName>style.visibility</p:attrName>
                                        </p:attrNameLst>
                                      </p:cBhvr>
                                      <p:to>
                                        <p:strVal val="visible"/>
                                      </p:to>
                                    </p:set>
                                    <p:animEffect transition="in" filter="fade">
                                      <p:cBhvr>
                                        <p:cTn id="87" dur="1000"/>
                                        <p:tgtEl>
                                          <p:spTgt spid="61443">
                                            <p:txEl>
                                              <p:pRg st="10" end="10"/>
                                            </p:txEl>
                                          </p:spTgt>
                                        </p:tgtEl>
                                      </p:cBhvr>
                                    </p:animEffect>
                                    <p:anim calcmode="lin" valueType="num">
                                      <p:cBhvr>
                                        <p:cTn id="88" dur="1000" fill="hold"/>
                                        <p:tgtEl>
                                          <p:spTgt spid="61443">
                                            <p:txEl>
                                              <p:pRg st="10" end="10"/>
                                            </p:txEl>
                                          </p:spTgt>
                                        </p:tgtEl>
                                        <p:attrNameLst>
                                          <p:attrName>ppt_x</p:attrName>
                                        </p:attrNameLst>
                                      </p:cBhvr>
                                      <p:tavLst>
                                        <p:tav tm="0">
                                          <p:val>
                                            <p:strVal val="#ppt_x"/>
                                          </p:val>
                                        </p:tav>
                                        <p:tav tm="100000">
                                          <p:val>
                                            <p:strVal val="#ppt_x"/>
                                          </p:val>
                                        </p:tav>
                                      </p:tavLst>
                                    </p:anim>
                                    <p:anim calcmode="lin" valueType="num">
                                      <p:cBhvr>
                                        <p:cTn id="89" dur="898" decel="100000" fill="hold"/>
                                        <p:tgtEl>
                                          <p:spTgt spid="61443">
                                            <p:txEl>
                                              <p:pRg st="10" end="10"/>
                                            </p:txEl>
                                          </p:spTgt>
                                        </p:tgtEl>
                                        <p:attrNameLst>
                                          <p:attrName>ppt_y</p:attrName>
                                        </p:attrNameLst>
                                      </p:cBhvr>
                                      <p:tavLst>
                                        <p:tav tm="0">
                                          <p:val>
                                            <p:strVal val="#ppt_y+1"/>
                                          </p:val>
                                        </p:tav>
                                        <p:tav tm="100000">
                                          <p:val>
                                            <p:strVal val="#ppt_y-.03"/>
                                          </p:val>
                                        </p:tav>
                                      </p:tavLst>
                                    </p:anim>
                                    <p:anim calcmode="lin" valueType="num">
                                      <p:cBhvr>
                                        <p:cTn id="90" dur="100" accel="100000" fill="hold">
                                          <p:stCondLst>
                                            <p:cond delay="898"/>
                                          </p:stCondLst>
                                        </p:cTn>
                                        <p:tgtEl>
                                          <p:spTgt spid="61443">
                                            <p:txEl>
                                              <p:pRg st="10" end="10"/>
                                            </p:txEl>
                                          </p:spTgt>
                                        </p:tgtEl>
                                        <p:attrNameLst>
                                          <p:attrName>ppt_y</p:attrName>
                                        </p:attrNameLst>
                                      </p:cBhvr>
                                      <p:tavLst>
                                        <p:tav tm="0">
                                          <p:val>
                                            <p:strVal val="#ppt_y-.03"/>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37" presetClass="entr" presetSubtype="0" fill="hold" grpId="0" nodeType="clickEffect">
                                  <p:stCondLst>
                                    <p:cond delay="0"/>
                                  </p:stCondLst>
                                  <p:childTnLst>
                                    <p:set>
                                      <p:cBhvr>
                                        <p:cTn id="94" dur="1" fill="hold">
                                          <p:stCondLst>
                                            <p:cond delay="0"/>
                                          </p:stCondLst>
                                        </p:cTn>
                                        <p:tgtEl>
                                          <p:spTgt spid="61443">
                                            <p:txEl>
                                              <p:pRg st="11" end="11"/>
                                            </p:txEl>
                                          </p:spTgt>
                                        </p:tgtEl>
                                        <p:attrNameLst>
                                          <p:attrName>style.visibility</p:attrName>
                                        </p:attrNameLst>
                                      </p:cBhvr>
                                      <p:to>
                                        <p:strVal val="visible"/>
                                      </p:to>
                                    </p:set>
                                    <p:animEffect transition="in" filter="fade">
                                      <p:cBhvr>
                                        <p:cTn id="95" dur="1000"/>
                                        <p:tgtEl>
                                          <p:spTgt spid="61443">
                                            <p:txEl>
                                              <p:pRg st="11" end="11"/>
                                            </p:txEl>
                                          </p:spTgt>
                                        </p:tgtEl>
                                      </p:cBhvr>
                                    </p:animEffect>
                                    <p:anim calcmode="lin" valueType="num">
                                      <p:cBhvr>
                                        <p:cTn id="96" dur="1000" fill="hold"/>
                                        <p:tgtEl>
                                          <p:spTgt spid="61443">
                                            <p:txEl>
                                              <p:pRg st="11" end="11"/>
                                            </p:txEl>
                                          </p:spTgt>
                                        </p:tgtEl>
                                        <p:attrNameLst>
                                          <p:attrName>ppt_x</p:attrName>
                                        </p:attrNameLst>
                                      </p:cBhvr>
                                      <p:tavLst>
                                        <p:tav tm="0">
                                          <p:val>
                                            <p:strVal val="#ppt_x"/>
                                          </p:val>
                                        </p:tav>
                                        <p:tav tm="100000">
                                          <p:val>
                                            <p:strVal val="#ppt_x"/>
                                          </p:val>
                                        </p:tav>
                                      </p:tavLst>
                                    </p:anim>
                                    <p:anim calcmode="lin" valueType="num">
                                      <p:cBhvr>
                                        <p:cTn id="97" dur="898" decel="100000" fill="hold"/>
                                        <p:tgtEl>
                                          <p:spTgt spid="61443">
                                            <p:txEl>
                                              <p:pRg st="11" end="11"/>
                                            </p:txEl>
                                          </p:spTgt>
                                        </p:tgtEl>
                                        <p:attrNameLst>
                                          <p:attrName>ppt_y</p:attrName>
                                        </p:attrNameLst>
                                      </p:cBhvr>
                                      <p:tavLst>
                                        <p:tav tm="0">
                                          <p:val>
                                            <p:strVal val="#ppt_y+1"/>
                                          </p:val>
                                        </p:tav>
                                        <p:tav tm="100000">
                                          <p:val>
                                            <p:strVal val="#ppt_y-.03"/>
                                          </p:val>
                                        </p:tav>
                                      </p:tavLst>
                                    </p:anim>
                                    <p:anim calcmode="lin" valueType="num">
                                      <p:cBhvr>
                                        <p:cTn id="98" dur="100" accel="100000" fill="hold">
                                          <p:stCondLst>
                                            <p:cond delay="898"/>
                                          </p:stCondLst>
                                        </p:cTn>
                                        <p:tgtEl>
                                          <p:spTgt spid="61443">
                                            <p:txEl>
                                              <p:pRg st="11" end="11"/>
                                            </p:txEl>
                                          </p:spTgt>
                                        </p:tgtEl>
                                        <p:attrNameLst>
                                          <p:attrName>ppt_y</p:attrName>
                                        </p:attrNameLst>
                                      </p:cBhvr>
                                      <p:tavLst>
                                        <p:tav tm="0">
                                          <p:val>
                                            <p:strVal val="#ppt_y-.03"/>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37" presetClass="entr" presetSubtype="0" fill="hold" grpId="0" nodeType="clickEffect">
                                  <p:stCondLst>
                                    <p:cond delay="0"/>
                                  </p:stCondLst>
                                  <p:childTnLst>
                                    <p:set>
                                      <p:cBhvr>
                                        <p:cTn id="102" dur="1" fill="hold">
                                          <p:stCondLst>
                                            <p:cond delay="0"/>
                                          </p:stCondLst>
                                        </p:cTn>
                                        <p:tgtEl>
                                          <p:spTgt spid="61443">
                                            <p:txEl>
                                              <p:pRg st="12" end="12"/>
                                            </p:txEl>
                                          </p:spTgt>
                                        </p:tgtEl>
                                        <p:attrNameLst>
                                          <p:attrName>style.visibility</p:attrName>
                                        </p:attrNameLst>
                                      </p:cBhvr>
                                      <p:to>
                                        <p:strVal val="visible"/>
                                      </p:to>
                                    </p:set>
                                    <p:animEffect transition="in" filter="fade">
                                      <p:cBhvr>
                                        <p:cTn id="103" dur="1000"/>
                                        <p:tgtEl>
                                          <p:spTgt spid="61443">
                                            <p:txEl>
                                              <p:pRg st="12" end="12"/>
                                            </p:txEl>
                                          </p:spTgt>
                                        </p:tgtEl>
                                      </p:cBhvr>
                                    </p:animEffect>
                                    <p:anim calcmode="lin" valueType="num">
                                      <p:cBhvr>
                                        <p:cTn id="104" dur="1000" fill="hold"/>
                                        <p:tgtEl>
                                          <p:spTgt spid="61443">
                                            <p:txEl>
                                              <p:pRg st="12" end="12"/>
                                            </p:txEl>
                                          </p:spTgt>
                                        </p:tgtEl>
                                        <p:attrNameLst>
                                          <p:attrName>ppt_x</p:attrName>
                                        </p:attrNameLst>
                                      </p:cBhvr>
                                      <p:tavLst>
                                        <p:tav tm="0">
                                          <p:val>
                                            <p:strVal val="#ppt_x"/>
                                          </p:val>
                                        </p:tav>
                                        <p:tav tm="100000">
                                          <p:val>
                                            <p:strVal val="#ppt_x"/>
                                          </p:val>
                                        </p:tav>
                                      </p:tavLst>
                                    </p:anim>
                                    <p:anim calcmode="lin" valueType="num">
                                      <p:cBhvr>
                                        <p:cTn id="105" dur="898" decel="100000" fill="hold"/>
                                        <p:tgtEl>
                                          <p:spTgt spid="61443">
                                            <p:txEl>
                                              <p:pRg st="12" end="12"/>
                                            </p:txEl>
                                          </p:spTgt>
                                        </p:tgtEl>
                                        <p:attrNameLst>
                                          <p:attrName>ppt_y</p:attrName>
                                        </p:attrNameLst>
                                      </p:cBhvr>
                                      <p:tavLst>
                                        <p:tav tm="0">
                                          <p:val>
                                            <p:strVal val="#ppt_y+1"/>
                                          </p:val>
                                        </p:tav>
                                        <p:tav tm="100000">
                                          <p:val>
                                            <p:strVal val="#ppt_y-.03"/>
                                          </p:val>
                                        </p:tav>
                                      </p:tavLst>
                                    </p:anim>
                                    <p:anim calcmode="lin" valueType="num">
                                      <p:cBhvr>
                                        <p:cTn id="106" dur="100" accel="100000" fill="hold">
                                          <p:stCondLst>
                                            <p:cond delay="898"/>
                                          </p:stCondLst>
                                        </p:cTn>
                                        <p:tgtEl>
                                          <p:spTgt spid="61443">
                                            <p:txEl>
                                              <p:pRg st="12" end="1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072B0-030C-4E4B-AD4D-E68AD7BE7F0D}"/>
              </a:ext>
            </a:extLst>
          </p:cNvPr>
          <p:cNvSpPr>
            <a:spLocks noGrp="1"/>
          </p:cNvSpPr>
          <p:nvPr>
            <p:ph idx="1"/>
          </p:nvPr>
        </p:nvSpPr>
        <p:spPr>
          <a:xfrm>
            <a:off x="2133600" y="1676400"/>
            <a:ext cx="7924800" cy="4071938"/>
          </a:xfrm>
        </p:spPr>
        <p:txBody>
          <a:bodyPr>
            <a:noAutofit/>
          </a:bodyPr>
          <a:lstStyle/>
          <a:p>
            <a:pPr>
              <a:defRPr/>
            </a:pPr>
            <a:r>
              <a:rPr lang="en-GB" b="1" dirty="0"/>
              <a:t>The research problem</a:t>
            </a:r>
            <a:r>
              <a:rPr lang="en-GB" dirty="0"/>
              <a:t> having been formulated in clear cut terms, the researcher will be required </a:t>
            </a:r>
            <a:r>
              <a:rPr lang="en-GB" b="1" i="1" u="sng" dirty="0"/>
              <a:t>to prepare a research design.</a:t>
            </a:r>
          </a:p>
          <a:p>
            <a:pPr>
              <a:defRPr/>
            </a:pPr>
            <a:endParaRPr lang="en-GB" dirty="0"/>
          </a:p>
          <a:p>
            <a:pPr>
              <a:defRPr/>
            </a:pPr>
            <a:r>
              <a:rPr lang="en-GB" dirty="0"/>
              <a:t>research design is to provide for </a:t>
            </a:r>
            <a:r>
              <a:rPr lang="en-GB" b="1" i="1" u="sng" dirty="0"/>
              <a:t>the collection of relevant evidence</a:t>
            </a:r>
            <a:r>
              <a:rPr lang="en-GB" i="1" u="sng" dirty="0"/>
              <a:t> </a:t>
            </a:r>
            <a:r>
              <a:rPr lang="en-GB" dirty="0"/>
              <a:t>with </a:t>
            </a:r>
            <a:r>
              <a:rPr lang="en-GB" b="1" dirty="0"/>
              <a:t>minimal expenditure </a:t>
            </a:r>
            <a:r>
              <a:rPr lang="en-GB" dirty="0"/>
              <a:t>of </a:t>
            </a:r>
            <a:r>
              <a:rPr lang="en-GB" i="1" u="sng" dirty="0"/>
              <a:t>effort, </a:t>
            </a:r>
            <a:r>
              <a:rPr lang="en-GB" b="1" i="1" u="sng" dirty="0"/>
              <a:t>time and money</a:t>
            </a:r>
            <a:r>
              <a:rPr lang="en-GB" i="1" u="sng" dirty="0"/>
              <a:t>. </a:t>
            </a:r>
          </a:p>
          <a:p>
            <a:pPr marL="0" indent="0">
              <a:buNone/>
              <a:defRPr/>
            </a:pPr>
            <a:endParaRPr lang="en-GB" dirty="0"/>
          </a:p>
        </p:txBody>
      </p:sp>
    </p:spTree>
  </p:cSld>
  <p:clrMapOvr>
    <a:masterClrMapping/>
  </p:clrMapOvr>
  <p:transition spd="slow">
    <p:push dir="u"/>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7F06-E04F-4BC3-94B6-3D913E946211}"/>
              </a:ext>
            </a:extLst>
          </p:cNvPr>
          <p:cNvSpPr>
            <a:spLocks noGrp="1"/>
          </p:cNvSpPr>
          <p:nvPr>
            <p:ph type="title"/>
          </p:nvPr>
        </p:nvSpPr>
        <p:spPr/>
        <p:txBody>
          <a:bodyPr/>
          <a:lstStyle/>
          <a:p>
            <a:pPr>
              <a:defRPr/>
            </a:pPr>
            <a:r>
              <a:rPr lang="en-AU" b="1" dirty="0"/>
              <a:t>5. Determining sample design:</a:t>
            </a:r>
            <a:r>
              <a:rPr lang="en-AU" dirty="0"/>
              <a:t> </a:t>
            </a:r>
          </a:p>
        </p:txBody>
      </p:sp>
      <p:sp>
        <p:nvSpPr>
          <p:cNvPr id="130051" name="Content Placeholder 2">
            <a:extLst>
              <a:ext uri="{FF2B5EF4-FFF2-40B4-BE49-F238E27FC236}">
                <a16:creationId xmlns:a16="http://schemas.microsoft.com/office/drawing/2014/main" id="{89D6189C-0999-4563-B450-C0570241651E}"/>
              </a:ext>
            </a:extLst>
          </p:cNvPr>
          <p:cNvSpPr>
            <a:spLocks noGrp="1"/>
          </p:cNvSpPr>
          <p:nvPr>
            <p:ph idx="1"/>
          </p:nvPr>
        </p:nvSpPr>
        <p:spPr>
          <a:xfrm>
            <a:off x="2152650" y="1828801"/>
            <a:ext cx="7981950" cy="3522663"/>
          </a:xfrm>
        </p:spPr>
        <p:txBody>
          <a:bodyPr>
            <a:normAutofit fontScale="92500" lnSpcReduction="20000"/>
          </a:bodyPr>
          <a:lstStyle/>
          <a:p>
            <a:r>
              <a:rPr lang="en-GB" altLang="en-US" sz="2000"/>
              <a:t>All the items under consideration in any field of inquiry constitute</a:t>
            </a:r>
            <a:br>
              <a:rPr lang="en-GB" altLang="en-US" sz="2000"/>
            </a:br>
            <a:r>
              <a:rPr lang="en-GB" altLang="en-US" sz="2000" b="1"/>
              <a:t>a ‘universe’ or ‘population</a:t>
            </a:r>
            <a:r>
              <a:rPr lang="en-GB" altLang="en-US" sz="2000"/>
              <a:t>’. </a:t>
            </a:r>
          </a:p>
          <a:p>
            <a:endParaRPr lang="en-GB" altLang="en-US" sz="2000"/>
          </a:p>
          <a:p>
            <a:r>
              <a:rPr lang="en-GB" altLang="en-US" sz="2000"/>
              <a:t>A complete enumeration of all the items in the ‘</a:t>
            </a:r>
            <a:r>
              <a:rPr lang="en-GB" altLang="en-US" sz="2000" b="1"/>
              <a:t>population’ is known as a census inquiry. </a:t>
            </a:r>
          </a:p>
          <a:p>
            <a:endParaRPr lang="en-GB" altLang="en-US" sz="2000"/>
          </a:p>
          <a:p>
            <a:r>
              <a:rPr lang="en-GB" altLang="en-US" sz="2000"/>
              <a:t>The researcher must decide </a:t>
            </a:r>
            <a:r>
              <a:rPr lang="en-GB" altLang="en-US" sz="2000" b="1"/>
              <a:t>the way of selecting a sample or what is popularly known as the sample design. </a:t>
            </a:r>
          </a:p>
          <a:p>
            <a:endParaRPr lang="en-GB" altLang="en-US" sz="2000"/>
          </a:p>
          <a:p>
            <a:r>
              <a:rPr lang="en-GB" altLang="en-US" sz="2000"/>
              <a:t>In other words, a sample design is a definite plan determined before any </a:t>
            </a:r>
            <a:r>
              <a:rPr lang="en-GB" altLang="en-US" sz="2000" b="1"/>
              <a:t>data are actually collected for obtaining a sample </a:t>
            </a:r>
            <a:r>
              <a:rPr lang="en-GB" altLang="en-US" sz="2000"/>
              <a:t>from a given population. </a:t>
            </a:r>
            <a:br>
              <a:rPr lang="en-GB" altLang="en-US" sz="2000"/>
            </a:br>
            <a:br>
              <a:rPr lang="en-GB" altLang="en-US" sz="2000"/>
            </a:br>
            <a:endParaRPr lang="en-AU" altLang="en-US" sz="2000"/>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5324</Words>
  <Application>Microsoft Office PowerPoint</Application>
  <PresentationFormat>Widescreen</PresentationFormat>
  <Paragraphs>692</Paragraphs>
  <Slides>111</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111</vt:i4>
      </vt:variant>
    </vt:vector>
  </HeadingPairs>
  <TitlesOfParts>
    <vt:vector size="122" baseType="lpstr">
      <vt:lpstr>Arial</vt:lpstr>
      <vt:lpstr>Arial Rounded MT Bold</vt:lpstr>
      <vt:lpstr>Baskerville Old Face</vt:lpstr>
      <vt:lpstr>Calibri</vt:lpstr>
      <vt:lpstr>Calibri Light</vt:lpstr>
      <vt:lpstr>National</vt:lpstr>
      <vt:lpstr>Roboto</vt:lpstr>
      <vt:lpstr>Times New Roman</vt:lpstr>
      <vt:lpstr>Verdana</vt:lpstr>
      <vt:lpstr>Wingdings</vt:lpstr>
      <vt:lpstr>Office Theme</vt:lpstr>
      <vt:lpstr>BUSINESS RESEARCH METHODS</vt:lpstr>
      <vt:lpstr>Rules and regulations</vt:lpstr>
      <vt:lpstr>Why Business Research for engineers?</vt:lpstr>
      <vt:lpstr>PowerPoint Presentation</vt:lpstr>
      <vt:lpstr>Gap</vt:lpstr>
      <vt:lpstr>Unit-I </vt:lpstr>
      <vt:lpstr>PowerPoint Presentation</vt:lpstr>
      <vt:lpstr>Questions?</vt:lpstr>
      <vt:lpstr>What is research?</vt:lpstr>
      <vt:lpstr>What is research?</vt:lpstr>
      <vt:lpstr>DEFINITION OF RESEARCH</vt:lpstr>
      <vt:lpstr>PowerPoint Presentation</vt:lpstr>
      <vt:lpstr>PowerPoint Presentation</vt:lpstr>
      <vt:lpstr>PowerPoint Presentation</vt:lpstr>
      <vt:lpstr>PowerPoint Presentation</vt:lpstr>
      <vt:lpstr>OBJECTIVES OF RESEARCH </vt:lpstr>
      <vt:lpstr>MOTIVATION IN RESEARCH</vt:lpstr>
      <vt:lpstr>Types of research?</vt:lpstr>
      <vt:lpstr>Descriptive vs Analytical: </vt:lpstr>
      <vt:lpstr>PowerPoint Presentation</vt:lpstr>
      <vt:lpstr>PowerPoint Presentation</vt:lpstr>
      <vt:lpstr>Applied vs. Fundamental:</vt:lpstr>
      <vt:lpstr>Continue..</vt:lpstr>
      <vt:lpstr>PowerPoint Presentation</vt:lpstr>
      <vt:lpstr>Quantitative vs. Qualitative: </vt:lpstr>
      <vt:lpstr>PowerPoint Presentation</vt:lpstr>
      <vt:lpstr>Conceptual vs. Empirical </vt:lpstr>
      <vt:lpstr>PowerPoint Presentation</vt:lpstr>
      <vt:lpstr>Other types</vt:lpstr>
      <vt:lpstr>PowerPoint Presentation</vt:lpstr>
      <vt:lpstr>PowerPoint Presentation</vt:lpstr>
      <vt:lpstr>Applications in functional areas of Business</vt:lpstr>
      <vt:lpstr>PowerPoint Presentation</vt:lpstr>
      <vt:lpstr>PowerPoint Presentation</vt:lpstr>
      <vt:lpstr>Fields Where Research is Often Used</vt:lpstr>
      <vt:lpstr>Fields Where Business Research is Often Used</vt:lpstr>
      <vt:lpstr>Role of research in management</vt:lpstr>
      <vt:lpstr>The Value of Business Research for Managers – (1) </vt:lpstr>
      <vt:lpstr>Examples of Real-Life Situations in which Business Research Methods are used</vt:lpstr>
      <vt:lpstr>PowerPoint Presentation</vt:lpstr>
      <vt:lpstr>PowerPoint Presentation</vt:lpstr>
      <vt:lpstr>Research Methods versus Methodology </vt:lpstr>
      <vt:lpstr>PowerPoint Presentation</vt:lpstr>
      <vt:lpstr>PowerPoint Presentation</vt:lpstr>
      <vt:lpstr>PowerPoint Presentation</vt:lpstr>
      <vt:lpstr>PowerPoint Presentation</vt:lpstr>
      <vt:lpstr>PowerPoint Presentation</vt:lpstr>
      <vt:lpstr>PowerPoint Presentation</vt:lpstr>
      <vt:lpstr>The scientific method:  characteristics of scientific method.  </vt:lpstr>
      <vt:lpstr>PowerPoint Presentation</vt:lpstr>
      <vt:lpstr>PowerPoint Presentation</vt:lpstr>
      <vt:lpstr>PowerPoint Presentation</vt:lpstr>
      <vt:lpstr> Scientific Method</vt:lpstr>
      <vt:lpstr>Empirical Evidence help us predict future reality through abstract concepts</vt:lpstr>
      <vt:lpstr>Steps in Research Process Concept of Scientific Enquiry</vt:lpstr>
      <vt:lpstr>PowerPoint Presentation</vt:lpstr>
      <vt:lpstr>The following order concerning various steps provides a useful procedural guideline regarding the research process:</vt:lpstr>
      <vt:lpstr>1. Formulating the research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Management Problems Mean Performance Gaps</vt:lpstr>
      <vt:lpstr>Statement of Problem</vt:lpstr>
      <vt:lpstr>PowerPoint Presentation</vt:lpstr>
      <vt:lpstr>PowerPoint Presentation</vt:lpstr>
      <vt:lpstr>PowerPoint Presentation</vt:lpstr>
      <vt:lpstr>PowerPoint Presentation</vt:lpstr>
      <vt:lpstr>PowerPoint Presentation</vt:lpstr>
      <vt:lpstr>PowerPoint Presentation</vt:lpstr>
      <vt:lpstr>Eg: Why is productivity in Japan so much higher than in India?</vt:lpstr>
      <vt:lpstr>Types of Research Questions and Results</vt:lpstr>
      <vt:lpstr>PowerPoint Presentation</vt:lpstr>
      <vt:lpstr>PowerPoint Presentation</vt:lpstr>
      <vt:lpstr> Ascertain the Decision Maker’s Objectives</vt:lpstr>
      <vt:lpstr> Understand the Background of the Problem</vt:lpstr>
      <vt:lpstr>PowerPoint Presentation</vt:lpstr>
      <vt:lpstr>Isolate and Identify the Problems, Not the Symptoms</vt:lpstr>
      <vt:lpstr>Symptoms can be confusing</vt:lpstr>
      <vt:lpstr>PowerPoint Presentation</vt:lpstr>
      <vt:lpstr>PowerPoint Presentation</vt:lpstr>
      <vt:lpstr>PowerPoint Presentation</vt:lpstr>
      <vt:lpstr>What Language Is Written on This Stone Found by Archaeologists?</vt:lpstr>
      <vt:lpstr>2. Extensive literature survey </vt:lpstr>
      <vt:lpstr>PowerPoint Presentation</vt:lpstr>
      <vt:lpstr>PowerPoint Presentation</vt:lpstr>
      <vt:lpstr>PowerPoint Presentation</vt:lpstr>
      <vt:lpstr>PowerPoint Presentation</vt:lpstr>
      <vt:lpstr>PowerPoint Presentation</vt:lpstr>
      <vt:lpstr>PowerPoint Presentation</vt:lpstr>
      <vt:lpstr>Propositions </vt:lpstr>
      <vt:lpstr>Hypothesis</vt:lpstr>
      <vt:lpstr>4. Preparing the research design  </vt:lpstr>
      <vt:lpstr>PowerPoint Presentation</vt:lpstr>
      <vt:lpstr>5. Determining sample design: </vt:lpstr>
      <vt:lpstr>Basic definitions</vt:lpstr>
      <vt:lpstr>Types of sample design  </vt:lpstr>
      <vt:lpstr>PowerPoint Presentation</vt:lpstr>
      <vt:lpstr>Collecting the data:</vt:lpstr>
      <vt:lpstr>PowerPoint Presentation</vt:lpstr>
      <vt:lpstr>8. Analysis of data </vt:lpstr>
      <vt:lpstr>9. Hypothesis-testing</vt:lpstr>
      <vt:lpstr>Hypothesis</vt:lpstr>
      <vt:lpstr>10. Generalisations and interpretation:</vt:lpstr>
      <vt:lpstr>11. Preparation of the report or the thesis</vt:lpstr>
      <vt:lpstr>Components of Research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shiva</dc:creator>
  <cp:lastModifiedBy>Sambashiva Rao Kunja</cp:lastModifiedBy>
  <cp:revision>216</cp:revision>
  <dcterms:created xsi:type="dcterms:W3CDTF">2020-07-25T17:35:18Z</dcterms:created>
  <dcterms:modified xsi:type="dcterms:W3CDTF">2022-08-04T09:18:25Z</dcterms:modified>
</cp:coreProperties>
</file>